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notesSlides/notesSlide9.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charts/chart10.xml" ContentType="application/vnd.openxmlformats-officedocument.drawingml.chart+xml"/>
  <Override PartName="/ppt/theme/themeOverride9.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1"/>
    <p:sldMasterId id="2147484231" r:id="rId2"/>
  </p:sldMasterIdLst>
  <p:notesMasterIdLst>
    <p:notesMasterId r:id="rId37"/>
  </p:notesMasterIdLst>
  <p:sldIdLst>
    <p:sldId id="257" r:id="rId3"/>
    <p:sldId id="316" r:id="rId4"/>
    <p:sldId id="259" r:id="rId5"/>
    <p:sldId id="260" r:id="rId6"/>
    <p:sldId id="261" r:id="rId7"/>
    <p:sldId id="262" r:id="rId8"/>
    <p:sldId id="267" r:id="rId9"/>
    <p:sldId id="268" r:id="rId10"/>
    <p:sldId id="269" r:id="rId11"/>
    <p:sldId id="271" r:id="rId12"/>
    <p:sldId id="289" r:id="rId13"/>
    <p:sldId id="320" r:id="rId14"/>
    <p:sldId id="296" r:id="rId15"/>
    <p:sldId id="297" r:id="rId16"/>
    <p:sldId id="298" r:id="rId17"/>
    <p:sldId id="299" r:id="rId18"/>
    <p:sldId id="300" r:id="rId19"/>
    <p:sldId id="277" r:id="rId20"/>
    <p:sldId id="301" r:id="rId21"/>
    <p:sldId id="314" r:id="rId22"/>
    <p:sldId id="278" r:id="rId23"/>
    <p:sldId id="302" r:id="rId24"/>
    <p:sldId id="317" r:id="rId25"/>
    <p:sldId id="303" r:id="rId26"/>
    <p:sldId id="305" r:id="rId27"/>
    <p:sldId id="306" r:id="rId28"/>
    <p:sldId id="307" r:id="rId29"/>
    <p:sldId id="308" r:id="rId30"/>
    <p:sldId id="311" r:id="rId31"/>
    <p:sldId id="281" r:id="rId32"/>
    <p:sldId id="312" r:id="rId33"/>
    <p:sldId id="313" r:id="rId34"/>
    <p:sldId id="319" r:id="rId35"/>
    <p:sldId id="284" r:id="rId3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11" autoAdjust="0"/>
    <p:restoredTop sz="94660"/>
  </p:normalViewPr>
  <p:slideViewPr>
    <p:cSldViewPr snapToGrid="0">
      <p:cViewPr>
        <p:scale>
          <a:sx n="70" d="100"/>
          <a:sy n="70" d="100"/>
        </p:scale>
        <p:origin x="-1410" y="-7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package" Target="../embeddings/Feuille_de_calcul_Microsoft_Excel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Feuille_de_calcul_Microsoft_Excel10.xlsx"/><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2" Type="http://schemas.openxmlformats.org/officeDocument/2006/relationships/package" Target="../embeddings/Feuille_de_calcul_Microsoft_Excel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Feuille_de_calcul_Microsoft_Excel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Feuille_de_calcul_Microsoft_Excel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Feuille_de_calcul_Microsoft_Excel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Feuille_de_calcul_Microsoft_Excel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Feuille_de_calcul_Microsoft_Excel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Feuille_de_calcul_Microsoft_Excel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1" Type="http://schemas.openxmlformats.org/officeDocument/2006/relationships/package" Target="../embeddings/Feuille_de_calcul_Microsoft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950731561660192E-2"/>
          <c:y val="0.18637285268251422"/>
          <c:w val="0.89149888143176736"/>
          <c:h val="0.68136272545090049"/>
        </c:manualLayout>
      </c:layout>
      <c:lineChart>
        <c:grouping val="standard"/>
        <c:varyColors val="0"/>
        <c:ser>
          <c:idx val="1"/>
          <c:order val="0"/>
          <c:tx>
            <c:v>Sable testé</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Feuil1!$D$29:$D$36</c:f>
              <c:numCache>
                <c:formatCode>General</c:formatCode>
                <c:ptCount val="8"/>
                <c:pt idx="0">
                  <c:v>2.2599999999999998</c:v>
                </c:pt>
                <c:pt idx="1">
                  <c:v>4.26</c:v>
                </c:pt>
                <c:pt idx="2">
                  <c:v>9.6199999999999992</c:v>
                </c:pt>
                <c:pt idx="3">
                  <c:v>24.45</c:v>
                </c:pt>
                <c:pt idx="4">
                  <c:v>47.95</c:v>
                </c:pt>
                <c:pt idx="5">
                  <c:v>77.11</c:v>
                </c:pt>
                <c:pt idx="6">
                  <c:v>100</c:v>
                </c:pt>
              </c:numCache>
            </c:numRef>
          </c:val>
          <c:smooth val="0"/>
        </c:ser>
        <c:ser>
          <c:idx val="0"/>
          <c:order val="1"/>
          <c:tx>
            <c:v>Limite inf</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Feuil1!$K$29:$K$35</c:f>
              <c:numCache>
                <c:formatCode>General</c:formatCode>
                <c:ptCount val="7"/>
                <c:pt idx="0">
                  <c:v>0</c:v>
                </c:pt>
                <c:pt idx="1">
                  <c:v>2</c:v>
                </c:pt>
                <c:pt idx="2">
                  <c:v>10</c:v>
                </c:pt>
                <c:pt idx="3">
                  <c:v>28</c:v>
                </c:pt>
                <c:pt idx="4">
                  <c:v>48</c:v>
                </c:pt>
                <c:pt idx="5">
                  <c:v>70</c:v>
                </c:pt>
                <c:pt idx="6">
                  <c:v>96</c:v>
                </c:pt>
              </c:numCache>
            </c:numRef>
          </c:val>
          <c:smooth val="0"/>
        </c:ser>
        <c:ser>
          <c:idx val="2"/>
          <c:order val="2"/>
          <c:tx>
            <c:v>Limite sup</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Feuil1!$M$29:$M$35</c:f>
              <c:numCache>
                <c:formatCode>General</c:formatCode>
                <c:ptCount val="7"/>
                <c:pt idx="0">
                  <c:v>4</c:v>
                </c:pt>
                <c:pt idx="1">
                  <c:v>10</c:v>
                </c:pt>
                <c:pt idx="2">
                  <c:v>30</c:v>
                </c:pt>
                <c:pt idx="3">
                  <c:v>60</c:v>
                </c:pt>
                <c:pt idx="4">
                  <c:v>80</c:v>
                </c:pt>
                <c:pt idx="5">
                  <c:v>92</c:v>
                </c:pt>
                <c:pt idx="6">
                  <c:v>100</c:v>
                </c:pt>
              </c:numCache>
            </c:numRef>
          </c:val>
          <c:smooth val="0"/>
        </c:ser>
        <c:dLbls>
          <c:showLegendKey val="0"/>
          <c:showVal val="0"/>
          <c:showCatName val="0"/>
          <c:showSerName val="0"/>
          <c:showPercent val="0"/>
          <c:showBubbleSize val="0"/>
        </c:dLbls>
        <c:marker val="1"/>
        <c:smooth val="0"/>
        <c:axId val="85172992"/>
        <c:axId val="85174912"/>
      </c:lineChart>
      <c:catAx>
        <c:axId val="85172992"/>
        <c:scaling>
          <c:orientation val="minMax"/>
        </c:scaling>
        <c:delete val="0"/>
        <c:axPos val="b"/>
        <c:majorGridlines/>
        <c:minorGridlines/>
        <c:title>
          <c:tx>
            <c:rich>
              <a:bodyPr/>
              <a:lstStyle/>
              <a:p>
                <a:pPr algn="ctr">
                  <a:defRPr sz="1050" b="1">
                    <a:latin typeface="Times New Roman" pitchFamily="18" charset="0"/>
                    <a:cs typeface="Times New Roman" pitchFamily="18" charset="0"/>
                  </a:defRPr>
                </a:pPr>
                <a:r>
                  <a:rPr lang="fr-FR" sz="1050" b="1" dirty="0">
                    <a:latin typeface="Times New Roman" pitchFamily="18" charset="0"/>
                    <a:cs typeface="Times New Roman" pitchFamily="18" charset="0"/>
                  </a:rPr>
                  <a:t>Tamis (mm)</a:t>
                </a:r>
              </a:p>
            </c:rich>
          </c:tx>
          <c:layout>
            <c:manualLayout>
              <c:xMode val="edge"/>
              <c:yMode val="edge"/>
              <c:x val="0.32578266770386261"/>
              <c:y val="0.92044162839552912"/>
            </c:manualLayout>
          </c:layout>
          <c:overlay val="0"/>
        </c:title>
        <c:numFmt formatCode="General" sourceLinked="1"/>
        <c:majorTickMark val="cross"/>
        <c:minorTickMark val="none"/>
        <c:tickLblPos val="nextTo"/>
        <c:txPr>
          <a:bodyPr rot="0" vert="horz"/>
          <a:lstStyle/>
          <a:p>
            <a:pPr>
              <a:defRPr/>
            </a:pPr>
            <a:endParaRPr lang="fr-FR"/>
          </a:p>
        </c:txPr>
        <c:crossAx val="85174912"/>
        <c:crosses val="autoZero"/>
        <c:auto val="0"/>
        <c:lblAlgn val="ctr"/>
        <c:lblOffset val="100"/>
        <c:tickLblSkip val="1"/>
        <c:tickMarkSkip val="1"/>
        <c:noMultiLvlLbl val="0"/>
      </c:catAx>
      <c:valAx>
        <c:axId val="85174912"/>
        <c:scaling>
          <c:orientation val="minMax"/>
          <c:max val="100"/>
        </c:scaling>
        <c:delete val="0"/>
        <c:axPos val="l"/>
        <c:majorGridlines/>
        <c:minorGridlines/>
        <c:title>
          <c:tx>
            <c:rich>
              <a:bodyPr/>
              <a:lstStyle/>
              <a:p>
                <a:pPr>
                  <a:defRPr sz="1200">
                    <a:latin typeface="Times New Roman" pitchFamily="18" charset="0"/>
                    <a:cs typeface="Times New Roman" pitchFamily="18" charset="0"/>
                  </a:defRPr>
                </a:pPr>
                <a:r>
                  <a:rPr lang="fr-FR" sz="1200">
                    <a:latin typeface="Times New Roman" pitchFamily="18" charset="0"/>
                    <a:cs typeface="Times New Roman" pitchFamily="18" charset="0"/>
                  </a:rPr>
                  <a:t>Tamisats en [%]</a:t>
                </a:r>
              </a:p>
            </c:rich>
          </c:tx>
          <c:layout>
            <c:manualLayout>
              <c:xMode val="edge"/>
              <c:yMode val="edge"/>
              <c:x val="4.8685531075082682E-3"/>
              <c:y val="0.42090034954161537"/>
            </c:manualLayout>
          </c:layout>
          <c:overlay val="0"/>
        </c:title>
        <c:numFmt formatCode="General" sourceLinked="1"/>
        <c:majorTickMark val="cross"/>
        <c:minorTickMark val="none"/>
        <c:tickLblPos val="nextTo"/>
        <c:txPr>
          <a:bodyPr rot="0" vert="horz"/>
          <a:lstStyle/>
          <a:p>
            <a:pPr>
              <a:defRPr/>
            </a:pPr>
            <a:endParaRPr lang="fr-FR"/>
          </a:p>
        </c:txPr>
        <c:crossAx val="85172992"/>
        <c:crosses val="autoZero"/>
        <c:crossBetween val="midCat"/>
        <c:minorUnit val="5"/>
      </c:valAx>
    </c:plotArea>
    <c:legend>
      <c:legendPos val="r"/>
      <c:layout>
        <c:manualLayout>
          <c:xMode val="edge"/>
          <c:yMode val="edge"/>
          <c:x val="0.73833556755818741"/>
          <c:y val="0.57574174485674323"/>
          <c:w val="0.2375005207682373"/>
          <c:h val="0.29258534115230805"/>
        </c:manualLayout>
      </c:layout>
      <c:overlay val="0"/>
      <c:txPr>
        <a:bodyPr/>
        <a:lstStyle/>
        <a:p>
          <a:pPr>
            <a:defRPr sz="1600" b="1"/>
          </a:pPr>
          <a:endParaRPr lang="fr-FR"/>
        </a:p>
      </c:txPr>
    </c:legend>
    <c:plotVisOnly val="0"/>
    <c:dispBlanksAs val="gap"/>
    <c:showDLblsOverMax val="0"/>
  </c:chart>
  <c:spPr>
    <a:noFill/>
    <a:ln>
      <a:solidFill>
        <a:srgbClr val="4F81BD"/>
      </a:solid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a:latin typeface="Times New Roman" pitchFamily="18" charset="0"/>
                <a:cs typeface="Times New Roman" pitchFamily="18" charset="0"/>
              </a:defRPr>
            </a:pPr>
            <a:r>
              <a:rPr lang="fr-FR" sz="2000" b="1" i="0" baseline="0" dirty="0">
                <a:effectLst/>
                <a:latin typeface="Times New Roman" pitchFamily="18" charset="0"/>
                <a:cs typeface="Times New Roman" pitchFamily="18" charset="0"/>
              </a:rPr>
              <a:t>pourcentage de laitier (15%)</a:t>
            </a:r>
            <a:endParaRPr lang="fr-FR" sz="2000" dirty="0">
              <a:effectLst/>
              <a:latin typeface="Times New Roman" pitchFamily="18" charset="0"/>
              <a:cs typeface="Times New Roman" pitchFamily="18" charset="0"/>
            </a:endParaRPr>
          </a:p>
        </c:rich>
      </c:tx>
      <c:layout>
        <c:manualLayout>
          <c:xMode val="edge"/>
          <c:yMode val="edge"/>
          <c:x val="0.25123833479148411"/>
          <c:y val="1.5873015873015879E-2"/>
        </c:manualLayout>
      </c:layout>
      <c:overlay val="1"/>
    </c:title>
    <c:autoTitleDeleted val="0"/>
    <c:plotArea>
      <c:layout>
        <c:manualLayout>
          <c:layoutTarget val="inner"/>
          <c:xMode val="edge"/>
          <c:yMode val="edge"/>
          <c:x val="0.12543750967941769"/>
          <c:y val="8.6555286592088054E-2"/>
          <c:w val="0.75090186643336365"/>
          <c:h val="0.76268185226846785"/>
        </c:manualLayout>
      </c:layout>
      <c:barChart>
        <c:barDir val="col"/>
        <c:grouping val="clustered"/>
        <c:varyColors val="0"/>
        <c:ser>
          <c:idx val="0"/>
          <c:order val="0"/>
          <c:tx>
            <c:strRef>
              <c:f>Feuil1!$B$1</c:f>
              <c:strCache>
                <c:ptCount val="1"/>
                <c:pt idx="0">
                  <c:v>BSC1</c:v>
                </c:pt>
              </c:strCache>
            </c:strRef>
          </c:tx>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Feuil1!$B$2:$B$4</c:f>
              <c:numCache>
                <c:formatCode>General</c:formatCode>
                <c:ptCount val="3"/>
                <c:pt idx="0">
                  <c:v>36.220000000000013</c:v>
                </c:pt>
                <c:pt idx="1">
                  <c:v>38</c:v>
                </c:pt>
                <c:pt idx="2">
                  <c:v>39.53</c:v>
                </c:pt>
              </c:numCache>
            </c:numRef>
          </c:val>
        </c:ser>
        <c:ser>
          <c:idx val="1"/>
          <c:order val="1"/>
          <c:tx>
            <c:strRef>
              <c:f>Feuil1!$C$1</c:f>
              <c:strCache>
                <c:ptCount val="1"/>
                <c:pt idx="0">
                  <c:v>BSR1</c:v>
                </c:pt>
              </c:strCache>
            </c:strRef>
          </c:tx>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Feuil1!$C$2:$C$4</c:f>
              <c:numCache>
                <c:formatCode>General</c:formatCode>
                <c:ptCount val="3"/>
                <c:pt idx="0">
                  <c:v>33.07</c:v>
                </c:pt>
                <c:pt idx="1">
                  <c:v>34.51</c:v>
                </c:pt>
                <c:pt idx="2">
                  <c:v>35.25</c:v>
                </c:pt>
              </c:numCache>
            </c:numRef>
          </c:val>
        </c:ser>
        <c:ser>
          <c:idx val="2"/>
          <c:order val="2"/>
          <c:tx>
            <c:strRef>
              <c:f>Feuil1!$D$1</c:f>
              <c:strCache>
                <c:ptCount val="1"/>
                <c:pt idx="0">
                  <c:v>B (SC1/SR1)</c:v>
                </c:pt>
              </c:strCache>
            </c:strRef>
          </c:tx>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Feuil1!$D$2:$D$4</c:f>
              <c:numCache>
                <c:formatCode>General</c:formatCode>
                <c:ptCount val="3"/>
                <c:pt idx="0">
                  <c:v>36</c:v>
                </c:pt>
                <c:pt idx="1">
                  <c:v>37.720000000000013</c:v>
                </c:pt>
                <c:pt idx="2">
                  <c:v>38.71</c:v>
                </c:pt>
              </c:numCache>
            </c:numRef>
          </c:val>
        </c:ser>
        <c:dLbls>
          <c:showLegendKey val="0"/>
          <c:showVal val="0"/>
          <c:showCatName val="0"/>
          <c:showSerName val="0"/>
          <c:showPercent val="0"/>
          <c:showBubbleSize val="0"/>
        </c:dLbls>
        <c:gapWidth val="150"/>
        <c:axId val="167985920"/>
        <c:axId val="167987456"/>
      </c:barChart>
      <c:catAx>
        <c:axId val="167985920"/>
        <c:scaling>
          <c:orientation val="minMax"/>
        </c:scaling>
        <c:delete val="0"/>
        <c:axPos val="b"/>
        <c:numFmt formatCode="0.00%" sourceLinked="1"/>
        <c:majorTickMark val="out"/>
        <c:minorTickMark val="none"/>
        <c:tickLblPos val="nextTo"/>
        <c:txPr>
          <a:bodyPr/>
          <a:lstStyle/>
          <a:p>
            <a:pPr>
              <a:defRPr sz="2000"/>
            </a:pPr>
            <a:endParaRPr lang="fr-FR"/>
          </a:p>
        </c:txPr>
        <c:crossAx val="167987456"/>
        <c:crosses val="autoZero"/>
        <c:auto val="1"/>
        <c:lblAlgn val="ctr"/>
        <c:lblOffset val="100"/>
        <c:noMultiLvlLbl val="0"/>
      </c:catAx>
      <c:valAx>
        <c:axId val="167987456"/>
        <c:scaling>
          <c:orientation val="minMax"/>
        </c:scaling>
        <c:delete val="0"/>
        <c:axPos val="l"/>
        <c:majorGridlines/>
        <c:title>
          <c:tx>
            <c:rich>
              <a:bodyPr rot="-5400000" vert="horz"/>
              <a:lstStyle/>
              <a:p>
                <a:pPr>
                  <a:defRPr sz="1800">
                    <a:latin typeface="Times New Roman" pitchFamily="18" charset="0"/>
                    <a:cs typeface="Times New Roman" pitchFamily="18" charset="0"/>
                  </a:defRPr>
                </a:pPr>
                <a:r>
                  <a:rPr lang="fr-FR" sz="1800" b="1" i="0" u="none" strike="noStrike" baseline="0" dirty="0" smtClean="0">
                    <a:effectLst/>
                    <a:latin typeface="Times New Roman" pitchFamily="18" charset="0"/>
                    <a:cs typeface="Times New Roman" pitchFamily="18" charset="0"/>
                  </a:rPr>
                  <a:t>RC  en Mpa</a:t>
                </a:r>
                <a:r>
                  <a:rPr lang="fr-FR" sz="1800" b="1" i="0" baseline="0" dirty="0" smtClean="0">
                    <a:effectLst/>
                    <a:latin typeface="Times New Roman" pitchFamily="18" charset="0"/>
                    <a:cs typeface="Times New Roman" pitchFamily="18" charset="0"/>
                  </a:rPr>
                  <a:t> </a:t>
                </a:r>
                <a:endParaRPr lang="fr-FR" sz="1800" dirty="0">
                  <a:effectLst/>
                  <a:latin typeface="Times New Roman" pitchFamily="18" charset="0"/>
                  <a:cs typeface="Times New Roman" pitchFamily="18" charset="0"/>
                </a:endParaRPr>
              </a:p>
            </c:rich>
          </c:tx>
          <c:layout>
            <c:manualLayout>
              <c:xMode val="edge"/>
              <c:yMode val="edge"/>
              <c:x val="1.5520696570213166E-3"/>
              <c:y val="0.31810941946621318"/>
            </c:manualLayout>
          </c:layout>
          <c:overlay val="0"/>
        </c:title>
        <c:numFmt formatCode="General" sourceLinked="1"/>
        <c:majorTickMark val="out"/>
        <c:minorTickMark val="none"/>
        <c:tickLblPos val="nextTo"/>
        <c:txPr>
          <a:bodyPr/>
          <a:lstStyle/>
          <a:p>
            <a:pPr>
              <a:defRPr sz="1800"/>
            </a:pPr>
            <a:endParaRPr lang="fr-FR"/>
          </a:p>
        </c:txPr>
        <c:crossAx val="167985920"/>
        <c:crosses val="autoZero"/>
        <c:crossBetween val="between"/>
      </c:valAx>
      <c:spPr>
        <a:pattFill prst="pct5">
          <a:fgClr>
            <a:srgbClr val="2DA2BF"/>
          </a:fgClr>
          <a:bgClr>
            <a:sysClr val="window" lastClr="FFFFFF"/>
          </a:bgClr>
        </a:pattFill>
      </c:spPr>
    </c:plotArea>
    <c:legend>
      <c:legendPos val="r"/>
      <c:layout>
        <c:manualLayout>
          <c:xMode val="edge"/>
          <c:yMode val="edge"/>
          <c:x val="0.85024400736496142"/>
          <c:y val="0.28695022134292769"/>
          <c:w val="0.14975594196558764"/>
          <c:h val="0.31051087364079488"/>
        </c:manualLayout>
      </c:layout>
      <c:overlay val="0"/>
      <c:txPr>
        <a:bodyPr/>
        <a:lstStyle/>
        <a:p>
          <a:pPr>
            <a:defRPr sz="1200">
              <a:latin typeface="Times New Roman" pitchFamily="18" charset="0"/>
              <a:cs typeface="Times New Roman" pitchFamily="18" charset="0"/>
            </a:defRPr>
          </a:pPr>
          <a:endParaRPr lang="fr-FR"/>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950731561660192E-2"/>
          <c:y val="0.18637285268251422"/>
          <c:w val="0.89149888143176736"/>
          <c:h val="0.68136272545090049"/>
        </c:manualLayout>
      </c:layout>
      <c:lineChart>
        <c:grouping val="standard"/>
        <c:varyColors val="0"/>
        <c:ser>
          <c:idx val="1"/>
          <c:order val="0"/>
          <c:tx>
            <c:v>Sable testé</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Feuil1!$D$29:$D$36</c:f>
              <c:numCache>
                <c:formatCode>General</c:formatCode>
                <c:ptCount val="8"/>
                <c:pt idx="0">
                  <c:v>0.5</c:v>
                </c:pt>
                <c:pt idx="1">
                  <c:v>5.2</c:v>
                </c:pt>
                <c:pt idx="2">
                  <c:v>34.799999999999997</c:v>
                </c:pt>
                <c:pt idx="3">
                  <c:v>72.25</c:v>
                </c:pt>
                <c:pt idx="4">
                  <c:v>92.1</c:v>
                </c:pt>
                <c:pt idx="5">
                  <c:v>98.4</c:v>
                </c:pt>
                <c:pt idx="6">
                  <c:v>100</c:v>
                </c:pt>
              </c:numCache>
            </c:numRef>
          </c:val>
          <c:smooth val="0"/>
        </c:ser>
        <c:ser>
          <c:idx val="0"/>
          <c:order val="1"/>
          <c:tx>
            <c:v>Limite inf</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Feuil1!$K$29:$K$35</c:f>
              <c:numCache>
                <c:formatCode>General</c:formatCode>
                <c:ptCount val="7"/>
                <c:pt idx="0">
                  <c:v>0</c:v>
                </c:pt>
                <c:pt idx="1">
                  <c:v>2</c:v>
                </c:pt>
                <c:pt idx="2">
                  <c:v>10</c:v>
                </c:pt>
                <c:pt idx="3">
                  <c:v>28</c:v>
                </c:pt>
                <c:pt idx="4">
                  <c:v>48</c:v>
                </c:pt>
                <c:pt idx="5">
                  <c:v>70</c:v>
                </c:pt>
                <c:pt idx="6">
                  <c:v>96</c:v>
                </c:pt>
              </c:numCache>
            </c:numRef>
          </c:val>
          <c:smooth val="0"/>
        </c:ser>
        <c:ser>
          <c:idx val="2"/>
          <c:order val="2"/>
          <c:tx>
            <c:v>Limite sup</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Feuil1!$M$29:$M$35</c:f>
              <c:numCache>
                <c:formatCode>General</c:formatCode>
                <c:ptCount val="7"/>
                <c:pt idx="0">
                  <c:v>4</c:v>
                </c:pt>
                <c:pt idx="1">
                  <c:v>10</c:v>
                </c:pt>
                <c:pt idx="2">
                  <c:v>30</c:v>
                </c:pt>
                <c:pt idx="3">
                  <c:v>60</c:v>
                </c:pt>
                <c:pt idx="4">
                  <c:v>80</c:v>
                </c:pt>
                <c:pt idx="5">
                  <c:v>92</c:v>
                </c:pt>
                <c:pt idx="6">
                  <c:v>100</c:v>
                </c:pt>
              </c:numCache>
            </c:numRef>
          </c:val>
          <c:smooth val="0"/>
        </c:ser>
        <c:dLbls>
          <c:showLegendKey val="0"/>
          <c:showVal val="0"/>
          <c:showCatName val="0"/>
          <c:showSerName val="0"/>
          <c:showPercent val="0"/>
          <c:showBubbleSize val="0"/>
        </c:dLbls>
        <c:marker val="1"/>
        <c:smooth val="0"/>
        <c:axId val="85240448"/>
        <c:axId val="117539584"/>
      </c:lineChart>
      <c:catAx>
        <c:axId val="85240448"/>
        <c:scaling>
          <c:orientation val="minMax"/>
        </c:scaling>
        <c:delete val="0"/>
        <c:axPos val="b"/>
        <c:majorGridlines/>
        <c:minorGridlines/>
        <c:title>
          <c:tx>
            <c:rich>
              <a:bodyPr/>
              <a:lstStyle/>
              <a:p>
                <a:pPr>
                  <a:defRPr sz="1600">
                    <a:latin typeface="Times New Roman" pitchFamily="18" charset="0"/>
                    <a:cs typeface="Times New Roman" pitchFamily="18" charset="0"/>
                  </a:defRPr>
                </a:pPr>
                <a:r>
                  <a:rPr lang="fr-FR" sz="1600" dirty="0">
                    <a:latin typeface="Times New Roman" pitchFamily="18" charset="0"/>
                    <a:cs typeface="Times New Roman" pitchFamily="18" charset="0"/>
                  </a:rPr>
                  <a:t>Tamis (mm)</a:t>
                </a:r>
              </a:p>
            </c:rich>
          </c:tx>
          <c:layout>
            <c:manualLayout>
              <c:xMode val="edge"/>
              <c:yMode val="edge"/>
              <c:x val="0.30315213218108217"/>
              <c:y val="0.93775857994054068"/>
            </c:manualLayout>
          </c:layout>
          <c:overlay val="0"/>
        </c:title>
        <c:numFmt formatCode="General" sourceLinked="1"/>
        <c:majorTickMark val="cross"/>
        <c:minorTickMark val="none"/>
        <c:tickLblPos val="nextTo"/>
        <c:txPr>
          <a:bodyPr rot="0" vert="horz"/>
          <a:lstStyle/>
          <a:p>
            <a:pPr>
              <a:defRPr/>
            </a:pPr>
            <a:endParaRPr lang="fr-FR"/>
          </a:p>
        </c:txPr>
        <c:crossAx val="117539584"/>
        <c:crosses val="autoZero"/>
        <c:auto val="0"/>
        <c:lblAlgn val="ctr"/>
        <c:lblOffset val="100"/>
        <c:tickLblSkip val="1"/>
        <c:tickMarkSkip val="1"/>
        <c:noMultiLvlLbl val="0"/>
      </c:catAx>
      <c:valAx>
        <c:axId val="117539584"/>
        <c:scaling>
          <c:orientation val="minMax"/>
          <c:max val="100"/>
        </c:scaling>
        <c:delete val="0"/>
        <c:axPos val="l"/>
        <c:majorGridlines>
          <c:spPr>
            <a:ln>
              <a:noFill/>
            </a:ln>
          </c:spPr>
        </c:majorGridlines>
        <c:minorGridlines/>
        <c:title>
          <c:tx>
            <c:rich>
              <a:bodyPr/>
              <a:lstStyle/>
              <a:p>
                <a:pPr>
                  <a:defRPr sz="1400">
                    <a:latin typeface="Times New Roman" pitchFamily="18" charset="0"/>
                    <a:cs typeface="Times New Roman" pitchFamily="18" charset="0"/>
                  </a:defRPr>
                </a:pPr>
                <a:r>
                  <a:rPr lang="fr-FR" sz="1600" dirty="0" smtClean="0">
                    <a:latin typeface="Times New Roman" pitchFamily="18" charset="0"/>
                    <a:cs typeface="Times New Roman" pitchFamily="18" charset="0"/>
                  </a:rPr>
                  <a:t>Tamisats en [%]</a:t>
                </a:r>
                <a:endParaRPr lang="fr-FR" sz="1400" dirty="0">
                  <a:latin typeface="Times New Roman" pitchFamily="18" charset="0"/>
                  <a:cs typeface="Times New Roman" pitchFamily="18" charset="0"/>
                </a:endParaRPr>
              </a:p>
            </c:rich>
          </c:tx>
          <c:layout>
            <c:manualLayout>
              <c:xMode val="edge"/>
              <c:yMode val="edge"/>
              <c:x val="4.8685531075082682E-3"/>
              <c:y val="0.42090034954161537"/>
            </c:manualLayout>
          </c:layout>
          <c:overlay val="0"/>
        </c:title>
        <c:numFmt formatCode="General" sourceLinked="1"/>
        <c:majorTickMark val="cross"/>
        <c:minorTickMark val="none"/>
        <c:tickLblPos val="nextTo"/>
        <c:txPr>
          <a:bodyPr rot="0" vert="horz"/>
          <a:lstStyle/>
          <a:p>
            <a:pPr>
              <a:defRPr/>
            </a:pPr>
            <a:endParaRPr lang="fr-FR"/>
          </a:p>
        </c:txPr>
        <c:crossAx val="85240448"/>
        <c:crosses val="autoZero"/>
        <c:crossBetween val="midCat"/>
        <c:minorUnit val="5"/>
      </c:valAx>
      <c:spPr>
        <a:noFill/>
      </c:spPr>
    </c:plotArea>
    <c:legend>
      <c:legendPos val="r"/>
      <c:layout>
        <c:manualLayout>
          <c:xMode val="edge"/>
          <c:yMode val="edge"/>
          <c:x val="0.73164660202598641"/>
          <c:y val="0.59184224458231571"/>
          <c:w val="0.23537335610826424"/>
          <c:h val="0.24084853722552974"/>
        </c:manualLayout>
      </c:layout>
      <c:overlay val="0"/>
      <c:txPr>
        <a:bodyPr/>
        <a:lstStyle/>
        <a:p>
          <a:pPr>
            <a:defRPr sz="1600">
              <a:latin typeface="Times New Roman" pitchFamily="18" charset="0"/>
              <a:cs typeface="Times New Roman" pitchFamily="18" charset="0"/>
            </a:defRPr>
          </a:pPr>
          <a:endParaRPr lang="fr-FR"/>
        </a:p>
      </c:txPr>
    </c:legend>
    <c:plotVisOnly val="0"/>
    <c:dispBlanksAs val="gap"/>
    <c:showDLblsOverMax val="0"/>
  </c:chart>
  <c:spPr>
    <a:noFill/>
  </c:spPr>
  <c:txPr>
    <a:bodyPr/>
    <a:lstStyle/>
    <a:p>
      <a:pPr>
        <a:defRPr b="1"/>
      </a:pPr>
      <a:endParaRPr lang="fr-F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950731561660192E-2"/>
          <c:y val="0.18637285268251422"/>
          <c:w val="0.89149888143176736"/>
          <c:h val="0.68136272545090049"/>
        </c:manualLayout>
      </c:layout>
      <c:lineChart>
        <c:grouping val="standard"/>
        <c:varyColors val="0"/>
        <c:ser>
          <c:idx val="1"/>
          <c:order val="0"/>
          <c:tx>
            <c:v>Sable testé</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Feuil1!$D$29:$D$36</c:f>
              <c:numCache>
                <c:formatCode>General</c:formatCode>
                <c:ptCount val="8"/>
                <c:pt idx="0">
                  <c:v>4.82</c:v>
                </c:pt>
                <c:pt idx="1">
                  <c:v>12.46</c:v>
                </c:pt>
                <c:pt idx="2">
                  <c:v>19.5</c:v>
                </c:pt>
                <c:pt idx="3">
                  <c:v>31.26</c:v>
                </c:pt>
                <c:pt idx="4">
                  <c:v>54.57</c:v>
                </c:pt>
                <c:pt idx="5">
                  <c:v>85.33</c:v>
                </c:pt>
                <c:pt idx="6">
                  <c:v>100</c:v>
                </c:pt>
              </c:numCache>
            </c:numRef>
          </c:val>
          <c:smooth val="0"/>
        </c:ser>
        <c:ser>
          <c:idx val="0"/>
          <c:order val="1"/>
          <c:tx>
            <c:v>Limite inf</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Feuil1!$K$29:$K$35</c:f>
              <c:numCache>
                <c:formatCode>General</c:formatCode>
                <c:ptCount val="7"/>
                <c:pt idx="0">
                  <c:v>0</c:v>
                </c:pt>
                <c:pt idx="1">
                  <c:v>2</c:v>
                </c:pt>
                <c:pt idx="2">
                  <c:v>10</c:v>
                </c:pt>
                <c:pt idx="3">
                  <c:v>28</c:v>
                </c:pt>
                <c:pt idx="4">
                  <c:v>48</c:v>
                </c:pt>
                <c:pt idx="5">
                  <c:v>70</c:v>
                </c:pt>
                <c:pt idx="6">
                  <c:v>96</c:v>
                </c:pt>
              </c:numCache>
            </c:numRef>
          </c:val>
          <c:smooth val="0"/>
        </c:ser>
        <c:ser>
          <c:idx val="2"/>
          <c:order val="2"/>
          <c:tx>
            <c:v>Limite sup</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Feuil1!$M$29:$M$35</c:f>
              <c:numCache>
                <c:formatCode>General</c:formatCode>
                <c:ptCount val="7"/>
                <c:pt idx="0">
                  <c:v>4</c:v>
                </c:pt>
                <c:pt idx="1">
                  <c:v>10</c:v>
                </c:pt>
                <c:pt idx="2">
                  <c:v>30</c:v>
                </c:pt>
                <c:pt idx="3">
                  <c:v>60</c:v>
                </c:pt>
                <c:pt idx="4">
                  <c:v>80</c:v>
                </c:pt>
                <c:pt idx="5">
                  <c:v>92</c:v>
                </c:pt>
                <c:pt idx="6">
                  <c:v>100</c:v>
                </c:pt>
              </c:numCache>
            </c:numRef>
          </c:val>
          <c:smooth val="0"/>
        </c:ser>
        <c:dLbls>
          <c:showLegendKey val="0"/>
          <c:showVal val="0"/>
          <c:showCatName val="0"/>
          <c:showSerName val="0"/>
          <c:showPercent val="0"/>
          <c:showBubbleSize val="0"/>
        </c:dLbls>
        <c:marker val="1"/>
        <c:smooth val="0"/>
        <c:axId val="134711552"/>
        <c:axId val="134714112"/>
      </c:lineChart>
      <c:catAx>
        <c:axId val="134711552"/>
        <c:scaling>
          <c:orientation val="minMax"/>
        </c:scaling>
        <c:delete val="0"/>
        <c:axPos val="b"/>
        <c:majorGridlines/>
        <c:minorGridlines/>
        <c:title>
          <c:tx>
            <c:rich>
              <a:bodyPr/>
              <a:lstStyle/>
              <a:p>
                <a:pPr algn="ctr">
                  <a:defRPr sz="1600">
                    <a:latin typeface="Times New Roman" pitchFamily="18" charset="0"/>
                    <a:cs typeface="Times New Roman" pitchFamily="18" charset="0"/>
                  </a:defRPr>
                </a:pPr>
                <a:r>
                  <a:rPr lang="fr-FR" sz="1600" dirty="0">
                    <a:latin typeface="Times New Roman" pitchFamily="18" charset="0"/>
                    <a:cs typeface="Times New Roman" pitchFamily="18" charset="0"/>
                  </a:rPr>
                  <a:t>Tamis (mm)</a:t>
                </a:r>
              </a:p>
            </c:rich>
          </c:tx>
          <c:layout>
            <c:manualLayout>
              <c:xMode val="edge"/>
              <c:yMode val="edge"/>
              <c:x val="0.36684105572631848"/>
              <c:y val="0.93775851828429302"/>
            </c:manualLayout>
          </c:layout>
          <c:overlay val="0"/>
        </c:title>
        <c:numFmt formatCode="General" sourceLinked="1"/>
        <c:majorTickMark val="cross"/>
        <c:minorTickMark val="none"/>
        <c:tickLblPos val="nextTo"/>
        <c:txPr>
          <a:bodyPr rot="0" vert="horz"/>
          <a:lstStyle/>
          <a:p>
            <a:pPr>
              <a:defRPr/>
            </a:pPr>
            <a:endParaRPr lang="fr-FR"/>
          </a:p>
        </c:txPr>
        <c:crossAx val="134714112"/>
        <c:crosses val="autoZero"/>
        <c:auto val="0"/>
        <c:lblAlgn val="ctr"/>
        <c:lblOffset val="100"/>
        <c:tickLblSkip val="1"/>
        <c:tickMarkSkip val="1"/>
        <c:noMultiLvlLbl val="0"/>
      </c:catAx>
      <c:valAx>
        <c:axId val="134714112"/>
        <c:scaling>
          <c:orientation val="minMax"/>
          <c:max val="100"/>
        </c:scaling>
        <c:delete val="0"/>
        <c:axPos val="l"/>
        <c:majorGridlines/>
        <c:minorGridlines/>
        <c:title>
          <c:tx>
            <c:rich>
              <a:bodyPr/>
              <a:lstStyle/>
              <a:p>
                <a:pPr>
                  <a:defRPr sz="1600">
                    <a:latin typeface="Times New Roman" pitchFamily="18" charset="0"/>
                    <a:cs typeface="Times New Roman" pitchFamily="18" charset="0"/>
                  </a:defRPr>
                </a:pPr>
                <a:r>
                  <a:rPr lang="fr-FR" sz="1600" dirty="0">
                    <a:latin typeface="Times New Roman" pitchFamily="18" charset="0"/>
                    <a:cs typeface="Times New Roman" pitchFamily="18" charset="0"/>
                  </a:rPr>
                  <a:t>Tamisats en [%]</a:t>
                </a:r>
              </a:p>
            </c:rich>
          </c:tx>
          <c:layout>
            <c:manualLayout>
              <c:xMode val="edge"/>
              <c:yMode val="edge"/>
              <c:x val="1.6024454073004237E-3"/>
              <c:y val="0.33610741968841068"/>
            </c:manualLayout>
          </c:layout>
          <c:overlay val="0"/>
        </c:title>
        <c:numFmt formatCode="General" sourceLinked="1"/>
        <c:majorTickMark val="cross"/>
        <c:minorTickMark val="none"/>
        <c:tickLblPos val="nextTo"/>
        <c:txPr>
          <a:bodyPr rot="0" vert="horz"/>
          <a:lstStyle/>
          <a:p>
            <a:pPr>
              <a:defRPr/>
            </a:pPr>
            <a:endParaRPr lang="fr-FR"/>
          </a:p>
        </c:txPr>
        <c:crossAx val="134711552"/>
        <c:crosses val="autoZero"/>
        <c:crossBetween val="midCat"/>
        <c:minorUnit val="5"/>
      </c:valAx>
      <c:spPr>
        <a:noFill/>
      </c:spPr>
    </c:plotArea>
    <c:legend>
      <c:legendPos val="r"/>
      <c:layout>
        <c:manualLayout>
          <c:xMode val="edge"/>
          <c:yMode val="edge"/>
          <c:x val="0.76037413505130036"/>
          <c:y val="0.58321588905864385"/>
          <c:w val="0.21545466538904859"/>
          <c:h val="0.2796526280154471"/>
        </c:manualLayout>
      </c:layout>
      <c:overlay val="0"/>
      <c:txPr>
        <a:bodyPr/>
        <a:lstStyle/>
        <a:p>
          <a:pPr>
            <a:defRPr sz="1600" b="1">
              <a:latin typeface="Times New Roman" pitchFamily="18" charset="0"/>
              <a:cs typeface="Times New Roman" pitchFamily="18" charset="0"/>
            </a:defRPr>
          </a:pPr>
          <a:endParaRPr lang="fr-FR"/>
        </a:p>
      </c:txPr>
    </c:legend>
    <c:plotVisOnly val="0"/>
    <c:dispBlanksAs val="gap"/>
    <c:showDLblsOverMax val="0"/>
  </c:chart>
  <c:spPr>
    <a:noFill/>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950731561660192E-2"/>
          <c:y val="0.11027165066310399"/>
          <c:w val="0.89149888143176736"/>
          <c:h val="0.7574639581149214"/>
        </c:manualLayout>
      </c:layout>
      <c:lineChart>
        <c:grouping val="standard"/>
        <c:varyColors val="0"/>
        <c:ser>
          <c:idx val="1"/>
          <c:order val="0"/>
          <c:tx>
            <c:v>Sable testé</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Feuil1!$D$29:$D$36</c:f>
              <c:numCache>
                <c:formatCode>General</c:formatCode>
                <c:ptCount val="8"/>
                <c:pt idx="0">
                  <c:v>2.11</c:v>
                </c:pt>
                <c:pt idx="1">
                  <c:v>6.02</c:v>
                </c:pt>
                <c:pt idx="2">
                  <c:v>14.36</c:v>
                </c:pt>
                <c:pt idx="3">
                  <c:v>32.229999999999997</c:v>
                </c:pt>
                <c:pt idx="4">
                  <c:v>64.260000000000005</c:v>
                </c:pt>
                <c:pt idx="5">
                  <c:v>89.46</c:v>
                </c:pt>
                <c:pt idx="6">
                  <c:v>100</c:v>
                </c:pt>
              </c:numCache>
            </c:numRef>
          </c:val>
          <c:smooth val="0"/>
        </c:ser>
        <c:ser>
          <c:idx val="0"/>
          <c:order val="1"/>
          <c:tx>
            <c:v>Limite inf</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Feuil1!$K$29:$K$35</c:f>
              <c:numCache>
                <c:formatCode>General</c:formatCode>
                <c:ptCount val="7"/>
                <c:pt idx="0">
                  <c:v>0</c:v>
                </c:pt>
                <c:pt idx="1">
                  <c:v>2</c:v>
                </c:pt>
                <c:pt idx="2">
                  <c:v>10</c:v>
                </c:pt>
                <c:pt idx="3">
                  <c:v>28</c:v>
                </c:pt>
                <c:pt idx="4">
                  <c:v>48</c:v>
                </c:pt>
                <c:pt idx="5">
                  <c:v>70</c:v>
                </c:pt>
                <c:pt idx="6">
                  <c:v>96</c:v>
                </c:pt>
              </c:numCache>
            </c:numRef>
          </c:val>
          <c:smooth val="0"/>
        </c:ser>
        <c:ser>
          <c:idx val="2"/>
          <c:order val="2"/>
          <c:tx>
            <c:v>Limite sup</c:v>
          </c:tx>
          <c:marker>
            <c:symbol val="none"/>
          </c:marker>
          <c:cat>
            <c:numRef>
              <c:f>Feuil1!$B$29:$B$36</c:f>
              <c:numCache>
                <c:formatCode>General</c:formatCode>
                <c:ptCount val="8"/>
                <c:pt idx="0">
                  <c:v>0.08</c:v>
                </c:pt>
                <c:pt idx="1">
                  <c:v>0.16</c:v>
                </c:pt>
                <c:pt idx="2">
                  <c:v>0.32</c:v>
                </c:pt>
                <c:pt idx="3">
                  <c:v>0.63</c:v>
                </c:pt>
                <c:pt idx="4">
                  <c:v>1.25</c:v>
                </c:pt>
                <c:pt idx="5">
                  <c:v>2.5</c:v>
                </c:pt>
                <c:pt idx="6">
                  <c:v>5</c:v>
                </c:pt>
              </c:numCache>
            </c:numRef>
          </c:cat>
          <c:val>
            <c:numRef>
              <c:f>Feuil1!$M$29:$M$35</c:f>
              <c:numCache>
                <c:formatCode>General</c:formatCode>
                <c:ptCount val="7"/>
                <c:pt idx="0">
                  <c:v>4</c:v>
                </c:pt>
                <c:pt idx="1">
                  <c:v>10</c:v>
                </c:pt>
                <c:pt idx="2">
                  <c:v>30</c:v>
                </c:pt>
                <c:pt idx="3">
                  <c:v>60</c:v>
                </c:pt>
                <c:pt idx="4">
                  <c:v>80</c:v>
                </c:pt>
                <c:pt idx="5">
                  <c:v>92</c:v>
                </c:pt>
                <c:pt idx="6">
                  <c:v>100</c:v>
                </c:pt>
              </c:numCache>
            </c:numRef>
          </c:val>
          <c:smooth val="0"/>
        </c:ser>
        <c:dLbls>
          <c:showLegendKey val="0"/>
          <c:showVal val="0"/>
          <c:showCatName val="0"/>
          <c:showSerName val="0"/>
          <c:showPercent val="0"/>
          <c:showBubbleSize val="0"/>
        </c:dLbls>
        <c:marker val="1"/>
        <c:smooth val="0"/>
        <c:axId val="137222016"/>
        <c:axId val="137224192"/>
      </c:lineChart>
      <c:catAx>
        <c:axId val="137222016"/>
        <c:scaling>
          <c:orientation val="minMax"/>
        </c:scaling>
        <c:delete val="0"/>
        <c:axPos val="b"/>
        <c:majorGridlines/>
        <c:minorGridlines/>
        <c:title>
          <c:tx>
            <c:rich>
              <a:bodyPr/>
              <a:lstStyle/>
              <a:p>
                <a:pPr algn="ctr">
                  <a:defRPr sz="1600">
                    <a:latin typeface="Times New Roman" pitchFamily="18" charset="0"/>
                    <a:cs typeface="Times New Roman" pitchFamily="18" charset="0"/>
                  </a:defRPr>
                </a:pPr>
                <a:r>
                  <a:rPr lang="fr-FR" sz="1600" dirty="0">
                    <a:latin typeface="Times New Roman" pitchFamily="18" charset="0"/>
                    <a:cs typeface="Times New Roman" pitchFamily="18" charset="0"/>
                  </a:rPr>
                  <a:t>Tamis (mm)</a:t>
                </a:r>
              </a:p>
            </c:rich>
          </c:tx>
          <c:layout>
            <c:manualLayout>
              <c:xMode val="edge"/>
              <c:yMode val="edge"/>
              <c:x val="0.30315213218108217"/>
              <c:y val="0.93775857994054068"/>
            </c:manualLayout>
          </c:layout>
          <c:overlay val="0"/>
        </c:title>
        <c:numFmt formatCode="General" sourceLinked="1"/>
        <c:majorTickMark val="cross"/>
        <c:minorTickMark val="none"/>
        <c:tickLblPos val="nextTo"/>
        <c:txPr>
          <a:bodyPr rot="0" vert="horz"/>
          <a:lstStyle/>
          <a:p>
            <a:pPr>
              <a:defRPr/>
            </a:pPr>
            <a:endParaRPr lang="fr-FR"/>
          </a:p>
        </c:txPr>
        <c:crossAx val="137224192"/>
        <c:crosses val="autoZero"/>
        <c:auto val="0"/>
        <c:lblAlgn val="ctr"/>
        <c:lblOffset val="100"/>
        <c:tickLblSkip val="1"/>
        <c:tickMarkSkip val="1"/>
        <c:noMultiLvlLbl val="0"/>
      </c:catAx>
      <c:valAx>
        <c:axId val="137224192"/>
        <c:scaling>
          <c:orientation val="minMax"/>
          <c:max val="100"/>
        </c:scaling>
        <c:delete val="0"/>
        <c:axPos val="l"/>
        <c:majorGridlines/>
        <c:minorGridlines/>
        <c:title>
          <c:tx>
            <c:rich>
              <a:bodyPr/>
              <a:lstStyle/>
              <a:p>
                <a:pPr>
                  <a:defRPr sz="1600">
                    <a:latin typeface="Times New Roman" pitchFamily="18" charset="0"/>
                    <a:cs typeface="Times New Roman" pitchFamily="18" charset="0"/>
                  </a:defRPr>
                </a:pPr>
                <a:r>
                  <a:rPr lang="fr-FR" sz="1600" dirty="0">
                    <a:latin typeface="Times New Roman" pitchFamily="18" charset="0"/>
                    <a:cs typeface="Times New Roman" pitchFamily="18" charset="0"/>
                  </a:rPr>
                  <a:t>Tamisats en [%]</a:t>
                </a:r>
              </a:p>
            </c:rich>
          </c:tx>
          <c:layout>
            <c:manualLayout>
              <c:xMode val="edge"/>
              <c:yMode val="edge"/>
              <c:x val="0"/>
              <c:y val="0.27200680924322984"/>
            </c:manualLayout>
          </c:layout>
          <c:overlay val="0"/>
        </c:title>
        <c:numFmt formatCode="General" sourceLinked="1"/>
        <c:majorTickMark val="cross"/>
        <c:minorTickMark val="none"/>
        <c:tickLblPos val="nextTo"/>
        <c:txPr>
          <a:bodyPr rot="0" vert="horz"/>
          <a:lstStyle/>
          <a:p>
            <a:pPr>
              <a:defRPr/>
            </a:pPr>
            <a:endParaRPr lang="fr-FR"/>
          </a:p>
        </c:txPr>
        <c:crossAx val="137222016"/>
        <c:crosses val="autoZero"/>
        <c:crossBetween val="midCat"/>
        <c:minorUnit val="5"/>
      </c:valAx>
      <c:spPr>
        <a:noFill/>
      </c:spPr>
    </c:plotArea>
    <c:legend>
      <c:legendPos val="r"/>
      <c:layout>
        <c:manualLayout>
          <c:xMode val="edge"/>
          <c:yMode val="edge"/>
          <c:x val="0.7625779918006117"/>
          <c:y val="0.59515775453441455"/>
          <c:w val="0.21104549431321085"/>
          <c:h val="0.27567173629570191"/>
        </c:manualLayout>
      </c:layout>
      <c:overlay val="0"/>
      <c:txPr>
        <a:bodyPr/>
        <a:lstStyle/>
        <a:p>
          <a:pPr>
            <a:defRPr sz="1600" b="1">
              <a:latin typeface="Times New Roman" pitchFamily="18" charset="0"/>
              <a:cs typeface="Times New Roman" pitchFamily="18" charset="0"/>
            </a:defRPr>
          </a:pPr>
          <a:endParaRPr lang="fr-FR"/>
        </a:p>
      </c:txPr>
    </c:legend>
    <c:plotVisOnly val="0"/>
    <c:dispBlanksAs val="gap"/>
    <c:showDLblsOverMax val="0"/>
  </c:chart>
  <c:spPr>
    <a:noFill/>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936533974919802"/>
          <c:y val="6.3898887639045193E-2"/>
          <c:w val="0.77138815981335596"/>
          <c:h val="0.64933570803649565"/>
        </c:manualLayout>
      </c:layout>
      <c:barChart>
        <c:barDir val="col"/>
        <c:grouping val="clustered"/>
        <c:varyColors val="0"/>
        <c:ser>
          <c:idx val="0"/>
          <c:order val="0"/>
          <c:tx>
            <c:strRef>
              <c:f>Feuil1!$B$1</c:f>
              <c:strCache>
                <c:ptCount val="1"/>
                <c:pt idx="0">
                  <c:v>300</c:v>
                </c:pt>
              </c:strCache>
            </c:strRef>
          </c:tx>
          <c:invertIfNegative val="0"/>
          <c:cat>
            <c:strRef>
              <c:f>Feuil1!$A$2:$A$9</c:f>
              <c:strCache>
                <c:ptCount val="8"/>
                <c:pt idx="0">
                  <c:v>BSR1</c:v>
                </c:pt>
                <c:pt idx="1">
                  <c:v>BSR2</c:v>
                </c:pt>
                <c:pt idx="2">
                  <c:v>BSC1</c:v>
                </c:pt>
                <c:pt idx="3">
                  <c:v>BSC2</c:v>
                </c:pt>
                <c:pt idx="4">
                  <c:v>B(SR1/SC1)</c:v>
                </c:pt>
                <c:pt idx="5">
                  <c:v>B(SR1/SC2)</c:v>
                </c:pt>
                <c:pt idx="6">
                  <c:v>B(SR2/SC1)</c:v>
                </c:pt>
                <c:pt idx="7">
                  <c:v>B(SR2/SC2)</c:v>
                </c:pt>
              </c:strCache>
            </c:strRef>
          </c:cat>
          <c:val>
            <c:numRef>
              <c:f>Feuil1!$B$2:$B$9</c:f>
              <c:numCache>
                <c:formatCode>General</c:formatCode>
                <c:ptCount val="8"/>
                <c:pt idx="0">
                  <c:v>26.72</c:v>
                </c:pt>
                <c:pt idx="1">
                  <c:v>29.43</c:v>
                </c:pt>
                <c:pt idx="2">
                  <c:v>36.980000000000004</c:v>
                </c:pt>
                <c:pt idx="3">
                  <c:v>36.03</c:v>
                </c:pt>
                <c:pt idx="4">
                  <c:v>32.57</c:v>
                </c:pt>
                <c:pt idx="5">
                  <c:v>26.75</c:v>
                </c:pt>
                <c:pt idx="6">
                  <c:v>17.959999999999987</c:v>
                </c:pt>
                <c:pt idx="7">
                  <c:v>29.91</c:v>
                </c:pt>
              </c:numCache>
            </c:numRef>
          </c:val>
        </c:ser>
        <c:ser>
          <c:idx val="1"/>
          <c:order val="1"/>
          <c:tx>
            <c:strRef>
              <c:f>Feuil1!$C$1</c:f>
              <c:strCache>
                <c:ptCount val="1"/>
                <c:pt idx="0">
                  <c:v>350</c:v>
                </c:pt>
              </c:strCache>
            </c:strRef>
          </c:tx>
          <c:invertIfNegative val="0"/>
          <c:cat>
            <c:strRef>
              <c:f>Feuil1!$A$2:$A$9</c:f>
              <c:strCache>
                <c:ptCount val="8"/>
                <c:pt idx="0">
                  <c:v>BSR1</c:v>
                </c:pt>
                <c:pt idx="1">
                  <c:v>BSR2</c:v>
                </c:pt>
                <c:pt idx="2">
                  <c:v>BSC1</c:v>
                </c:pt>
                <c:pt idx="3">
                  <c:v>BSC2</c:v>
                </c:pt>
                <c:pt idx="4">
                  <c:v>B(SR1/SC1)</c:v>
                </c:pt>
                <c:pt idx="5">
                  <c:v>B(SR1/SC2)</c:v>
                </c:pt>
                <c:pt idx="6">
                  <c:v>B(SR2/SC1)</c:v>
                </c:pt>
                <c:pt idx="7">
                  <c:v>B(SR2/SC2)</c:v>
                </c:pt>
              </c:strCache>
            </c:strRef>
          </c:cat>
          <c:val>
            <c:numRef>
              <c:f>Feuil1!$C$2:$C$9</c:f>
              <c:numCache>
                <c:formatCode>General</c:formatCode>
                <c:ptCount val="8"/>
                <c:pt idx="0">
                  <c:v>33.39</c:v>
                </c:pt>
                <c:pt idx="1">
                  <c:v>35.94</c:v>
                </c:pt>
                <c:pt idx="2">
                  <c:v>50.67</c:v>
                </c:pt>
                <c:pt idx="3">
                  <c:v>36.04</c:v>
                </c:pt>
                <c:pt idx="4">
                  <c:v>40.28</c:v>
                </c:pt>
                <c:pt idx="5">
                  <c:v>40.92</c:v>
                </c:pt>
                <c:pt idx="6">
                  <c:v>32.86</c:v>
                </c:pt>
                <c:pt idx="7">
                  <c:v>34.1</c:v>
                </c:pt>
              </c:numCache>
            </c:numRef>
          </c:val>
        </c:ser>
        <c:ser>
          <c:idx val="2"/>
          <c:order val="2"/>
          <c:tx>
            <c:strRef>
              <c:f>Feuil1!$D$1</c:f>
              <c:strCache>
                <c:ptCount val="1"/>
                <c:pt idx="0">
                  <c:v>400</c:v>
                </c:pt>
              </c:strCache>
            </c:strRef>
          </c:tx>
          <c:invertIfNegative val="0"/>
          <c:cat>
            <c:strRef>
              <c:f>Feuil1!$A$2:$A$9</c:f>
              <c:strCache>
                <c:ptCount val="8"/>
                <c:pt idx="0">
                  <c:v>BSR1</c:v>
                </c:pt>
                <c:pt idx="1">
                  <c:v>BSR2</c:v>
                </c:pt>
                <c:pt idx="2">
                  <c:v>BSC1</c:v>
                </c:pt>
                <c:pt idx="3">
                  <c:v>BSC2</c:v>
                </c:pt>
                <c:pt idx="4">
                  <c:v>B(SR1/SC1)</c:v>
                </c:pt>
                <c:pt idx="5">
                  <c:v>B(SR1/SC2)</c:v>
                </c:pt>
                <c:pt idx="6">
                  <c:v>B(SR2/SC1)</c:v>
                </c:pt>
                <c:pt idx="7">
                  <c:v>B(SR2/SC2)</c:v>
                </c:pt>
              </c:strCache>
            </c:strRef>
          </c:cat>
          <c:val>
            <c:numRef>
              <c:f>Feuil1!$D$2:$D$9</c:f>
              <c:numCache>
                <c:formatCode>General</c:formatCode>
                <c:ptCount val="8"/>
                <c:pt idx="0">
                  <c:v>37.339999999999996</c:v>
                </c:pt>
                <c:pt idx="1">
                  <c:v>39.08</c:v>
                </c:pt>
                <c:pt idx="2">
                  <c:v>55.74</c:v>
                </c:pt>
                <c:pt idx="3">
                  <c:v>47.28</c:v>
                </c:pt>
                <c:pt idx="4">
                  <c:v>48.05</c:v>
                </c:pt>
                <c:pt idx="5">
                  <c:v>41.07</c:v>
                </c:pt>
                <c:pt idx="6">
                  <c:v>40.36</c:v>
                </c:pt>
                <c:pt idx="7">
                  <c:v>46.349999999999994</c:v>
                </c:pt>
              </c:numCache>
            </c:numRef>
          </c:val>
        </c:ser>
        <c:dLbls>
          <c:showLegendKey val="0"/>
          <c:showVal val="0"/>
          <c:showCatName val="0"/>
          <c:showSerName val="0"/>
          <c:showPercent val="0"/>
          <c:showBubbleSize val="0"/>
        </c:dLbls>
        <c:gapWidth val="150"/>
        <c:axId val="167718272"/>
        <c:axId val="167720448"/>
      </c:barChart>
      <c:catAx>
        <c:axId val="167718272"/>
        <c:scaling>
          <c:orientation val="minMax"/>
        </c:scaling>
        <c:delete val="0"/>
        <c:axPos val="b"/>
        <c:title>
          <c:tx>
            <c:rich>
              <a:bodyPr/>
              <a:lstStyle/>
              <a:p>
                <a:pPr>
                  <a:defRPr/>
                </a:pPr>
                <a:r>
                  <a:rPr lang="fr-FR" sz="2000" dirty="0"/>
                  <a:t>type de béton</a:t>
                </a:r>
              </a:p>
            </c:rich>
          </c:tx>
          <c:layout>
            <c:manualLayout>
              <c:xMode val="edge"/>
              <c:yMode val="edge"/>
              <c:x val="0.33711961297229603"/>
              <c:y val="0.93039901696746352"/>
            </c:manualLayout>
          </c:layout>
          <c:overlay val="0"/>
        </c:title>
        <c:majorTickMark val="out"/>
        <c:minorTickMark val="none"/>
        <c:tickLblPos val="nextTo"/>
        <c:crossAx val="167720448"/>
        <c:crosses val="autoZero"/>
        <c:auto val="1"/>
        <c:lblAlgn val="ctr"/>
        <c:lblOffset val="100"/>
        <c:noMultiLvlLbl val="0"/>
      </c:catAx>
      <c:valAx>
        <c:axId val="167720448"/>
        <c:scaling>
          <c:orientation val="minMax"/>
        </c:scaling>
        <c:delete val="0"/>
        <c:axPos val="l"/>
        <c:majorGridlines/>
        <c:title>
          <c:tx>
            <c:rich>
              <a:bodyPr rot="-5400000" vert="horz"/>
              <a:lstStyle/>
              <a:p>
                <a:pPr>
                  <a:defRPr>
                    <a:latin typeface="Times New Roman" pitchFamily="18" charset="0"/>
                    <a:cs typeface="Times New Roman" pitchFamily="18" charset="0"/>
                  </a:defRPr>
                </a:pPr>
                <a:r>
                  <a:rPr lang="fr-FR" sz="2000" dirty="0" smtClean="0">
                    <a:latin typeface="Times New Roman" pitchFamily="18" charset="0"/>
                    <a:cs typeface="Times New Roman" pitchFamily="18" charset="0"/>
                  </a:rPr>
                  <a:t>RC en Mpa </a:t>
                </a:r>
                <a:endParaRPr lang="fr-FR" sz="2000" dirty="0">
                  <a:latin typeface="Times New Roman" pitchFamily="18" charset="0"/>
                  <a:cs typeface="Times New Roman" pitchFamily="18" charset="0"/>
                </a:endParaRPr>
              </a:p>
            </c:rich>
          </c:tx>
          <c:layout>
            <c:manualLayout>
              <c:xMode val="edge"/>
              <c:yMode val="edge"/>
              <c:x val="0"/>
              <c:y val="0.32158466605994063"/>
            </c:manualLayout>
          </c:layout>
          <c:overlay val="0"/>
        </c:title>
        <c:numFmt formatCode="General" sourceLinked="1"/>
        <c:majorTickMark val="out"/>
        <c:minorTickMark val="none"/>
        <c:tickLblPos val="nextTo"/>
        <c:crossAx val="167718272"/>
        <c:crosses val="autoZero"/>
        <c:crossBetween val="between"/>
      </c:valAx>
      <c:spPr>
        <a:pattFill prst="pct5">
          <a:fgClr>
            <a:srgbClr val="2DA2BF"/>
          </a:fgClr>
          <a:bgClr>
            <a:sysClr val="window" lastClr="FFFFFF"/>
          </a:bgClr>
        </a:pattFill>
      </c:spPr>
    </c:plotArea>
    <c:legend>
      <c:legendPos val="r"/>
      <c:layout/>
      <c:overlay val="0"/>
    </c:legend>
    <c:plotVisOnly val="1"/>
    <c:dispBlanksAs val="gap"/>
    <c:showDLblsOverMax val="0"/>
  </c:chart>
  <c:txPr>
    <a:bodyPr/>
    <a:lstStyle/>
    <a:p>
      <a:pPr>
        <a:defRPr sz="1600"/>
      </a:pPr>
      <a:endParaRPr lang="fr-F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70505249343832"/>
          <c:y val="8.374015748031495E-2"/>
          <c:w val="0.77138815981335651"/>
          <c:h val="0.64933570803649565"/>
        </c:manualLayout>
      </c:layout>
      <c:barChart>
        <c:barDir val="col"/>
        <c:grouping val="clustered"/>
        <c:varyColors val="0"/>
        <c:ser>
          <c:idx val="0"/>
          <c:order val="0"/>
          <c:tx>
            <c:strRef>
              <c:f>Feuil1!$B$1</c:f>
              <c:strCache>
                <c:ptCount val="1"/>
                <c:pt idx="0">
                  <c:v>300</c:v>
                </c:pt>
              </c:strCache>
            </c:strRef>
          </c:tx>
          <c:invertIfNegative val="0"/>
          <c:cat>
            <c:strRef>
              <c:f>Feuil1!$A$2:$A$9</c:f>
              <c:strCache>
                <c:ptCount val="8"/>
                <c:pt idx="0">
                  <c:v>BSR1</c:v>
                </c:pt>
                <c:pt idx="1">
                  <c:v>BSR2</c:v>
                </c:pt>
                <c:pt idx="2">
                  <c:v>BSC1</c:v>
                </c:pt>
                <c:pt idx="3">
                  <c:v>BSC2</c:v>
                </c:pt>
                <c:pt idx="4">
                  <c:v>B(SR1/SC1)</c:v>
                </c:pt>
                <c:pt idx="5">
                  <c:v>B(SR1/SC2)</c:v>
                </c:pt>
                <c:pt idx="6">
                  <c:v>B(SR2/SC1)</c:v>
                </c:pt>
                <c:pt idx="7">
                  <c:v>B(SR2/SC2)</c:v>
                </c:pt>
              </c:strCache>
            </c:strRef>
          </c:cat>
          <c:val>
            <c:numRef>
              <c:f>Feuil1!$B$2:$B$9</c:f>
              <c:numCache>
                <c:formatCode>General</c:formatCode>
                <c:ptCount val="8"/>
                <c:pt idx="0">
                  <c:v>19</c:v>
                </c:pt>
                <c:pt idx="1">
                  <c:v>7.3</c:v>
                </c:pt>
                <c:pt idx="2">
                  <c:v>20.830000000000005</c:v>
                </c:pt>
                <c:pt idx="3">
                  <c:v>19</c:v>
                </c:pt>
                <c:pt idx="4">
                  <c:v>18</c:v>
                </c:pt>
                <c:pt idx="5">
                  <c:v>21.419999999999987</c:v>
                </c:pt>
                <c:pt idx="6">
                  <c:v>13.92</c:v>
                </c:pt>
                <c:pt idx="7">
                  <c:v>17</c:v>
                </c:pt>
              </c:numCache>
            </c:numRef>
          </c:val>
        </c:ser>
        <c:ser>
          <c:idx val="1"/>
          <c:order val="1"/>
          <c:tx>
            <c:strRef>
              <c:f>Feuil1!$C$1</c:f>
              <c:strCache>
                <c:ptCount val="1"/>
                <c:pt idx="0">
                  <c:v>350</c:v>
                </c:pt>
              </c:strCache>
            </c:strRef>
          </c:tx>
          <c:invertIfNegative val="0"/>
          <c:cat>
            <c:strRef>
              <c:f>Feuil1!$A$2:$A$9</c:f>
              <c:strCache>
                <c:ptCount val="8"/>
                <c:pt idx="0">
                  <c:v>BSR1</c:v>
                </c:pt>
                <c:pt idx="1">
                  <c:v>BSR2</c:v>
                </c:pt>
                <c:pt idx="2">
                  <c:v>BSC1</c:v>
                </c:pt>
                <c:pt idx="3">
                  <c:v>BSC2</c:v>
                </c:pt>
                <c:pt idx="4">
                  <c:v>B(SR1/SC1)</c:v>
                </c:pt>
                <c:pt idx="5">
                  <c:v>B(SR1/SC2)</c:v>
                </c:pt>
                <c:pt idx="6">
                  <c:v>B(SR2/SC1)</c:v>
                </c:pt>
                <c:pt idx="7">
                  <c:v>B(SR2/SC2)</c:v>
                </c:pt>
              </c:strCache>
            </c:strRef>
          </c:cat>
          <c:val>
            <c:numRef>
              <c:f>Feuil1!$C$2:$C$9</c:f>
              <c:numCache>
                <c:formatCode>General</c:formatCode>
                <c:ptCount val="8"/>
                <c:pt idx="0">
                  <c:v>24</c:v>
                </c:pt>
                <c:pt idx="1">
                  <c:v>11.33</c:v>
                </c:pt>
                <c:pt idx="2">
                  <c:v>25.34</c:v>
                </c:pt>
                <c:pt idx="3">
                  <c:v>27.6</c:v>
                </c:pt>
                <c:pt idx="4">
                  <c:v>26.47</c:v>
                </c:pt>
                <c:pt idx="5">
                  <c:v>29.07</c:v>
                </c:pt>
                <c:pt idx="6">
                  <c:v>22.3</c:v>
                </c:pt>
                <c:pt idx="7">
                  <c:v>20.85</c:v>
                </c:pt>
              </c:numCache>
            </c:numRef>
          </c:val>
        </c:ser>
        <c:ser>
          <c:idx val="2"/>
          <c:order val="2"/>
          <c:tx>
            <c:strRef>
              <c:f>Feuil1!$D$1</c:f>
              <c:strCache>
                <c:ptCount val="1"/>
                <c:pt idx="0">
                  <c:v>400</c:v>
                </c:pt>
              </c:strCache>
            </c:strRef>
          </c:tx>
          <c:invertIfNegative val="0"/>
          <c:cat>
            <c:strRef>
              <c:f>Feuil1!$A$2:$A$9</c:f>
              <c:strCache>
                <c:ptCount val="8"/>
                <c:pt idx="0">
                  <c:v>BSR1</c:v>
                </c:pt>
                <c:pt idx="1">
                  <c:v>BSR2</c:v>
                </c:pt>
                <c:pt idx="2">
                  <c:v>BSC1</c:v>
                </c:pt>
                <c:pt idx="3">
                  <c:v>BSC2</c:v>
                </c:pt>
                <c:pt idx="4">
                  <c:v>B(SR1/SC1)</c:v>
                </c:pt>
                <c:pt idx="5">
                  <c:v>B(SR1/SC2)</c:v>
                </c:pt>
                <c:pt idx="6">
                  <c:v>B(SR2/SC1)</c:v>
                </c:pt>
                <c:pt idx="7">
                  <c:v>B(SR2/SC2)</c:v>
                </c:pt>
              </c:strCache>
            </c:strRef>
          </c:cat>
          <c:val>
            <c:numRef>
              <c:f>Feuil1!$D$2:$D$9</c:f>
              <c:numCache>
                <c:formatCode>General</c:formatCode>
                <c:ptCount val="8"/>
                <c:pt idx="0">
                  <c:v>30.7</c:v>
                </c:pt>
                <c:pt idx="1">
                  <c:v>15.58</c:v>
                </c:pt>
                <c:pt idx="2">
                  <c:v>27.2</c:v>
                </c:pt>
                <c:pt idx="3">
                  <c:v>33.300000000000004</c:v>
                </c:pt>
                <c:pt idx="4">
                  <c:v>33.89</c:v>
                </c:pt>
                <c:pt idx="5">
                  <c:v>33.24</c:v>
                </c:pt>
                <c:pt idx="6">
                  <c:v>25.64</c:v>
                </c:pt>
                <c:pt idx="7">
                  <c:v>28.08</c:v>
                </c:pt>
              </c:numCache>
            </c:numRef>
          </c:val>
        </c:ser>
        <c:dLbls>
          <c:showLegendKey val="0"/>
          <c:showVal val="0"/>
          <c:showCatName val="0"/>
          <c:showSerName val="0"/>
          <c:showPercent val="0"/>
          <c:showBubbleSize val="0"/>
        </c:dLbls>
        <c:gapWidth val="150"/>
        <c:axId val="167554432"/>
        <c:axId val="167564800"/>
      </c:barChart>
      <c:catAx>
        <c:axId val="167554432"/>
        <c:scaling>
          <c:orientation val="minMax"/>
        </c:scaling>
        <c:delete val="0"/>
        <c:axPos val="b"/>
        <c:title>
          <c:tx>
            <c:rich>
              <a:bodyPr/>
              <a:lstStyle/>
              <a:p>
                <a:pPr>
                  <a:defRPr>
                    <a:latin typeface="Times New Roman" pitchFamily="18" charset="0"/>
                    <a:cs typeface="Times New Roman" pitchFamily="18" charset="0"/>
                  </a:defRPr>
                </a:pPr>
                <a:r>
                  <a:rPr lang="fr-FR" sz="2000" dirty="0">
                    <a:latin typeface="Times New Roman" pitchFamily="18" charset="0"/>
                    <a:cs typeface="Times New Roman" pitchFamily="18" charset="0"/>
                  </a:rPr>
                  <a:t>type </a:t>
                </a:r>
                <a:r>
                  <a:rPr lang="fr-FR" sz="2000" dirty="0" smtClean="0">
                    <a:latin typeface="Times New Roman" pitchFamily="18" charset="0"/>
                    <a:cs typeface="Times New Roman" pitchFamily="18" charset="0"/>
                  </a:rPr>
                  <a:t>du </a:t>
                </a:r>
                <a:r>
                  <a:rPr lang="fr-FR" sz="2000" dirty="0">
                    <a:latin typeface="Times New Roman" pitchFamily="18" charset="0"/>
                    <a:cs typeface="Times New Roman" pitchFamily="18" charset="0"/>
                  </a:rPr>
                  <a:t>béton</a:t>
                </a:r>
              </a:p>
            </c:rich>
          </c:tx>
          <c:layout/>
          <c:overlay val="0"/>
        </c:title>
        <c:majorTickMark val="out"/>
        <c:minorTickMark val="none"/>
        <c:tickLblPos val="nextTo"/>
        <c:crossAx val="167564800"/>
        <c:crosses val="autoZero"/>
        <c:auto val="1"/>
        <c:lblAlgn val="ctr"/>
        <c:lblOffset val="100"/>
        <c:noMultiLvlLbl val="0"/>
      </c:catAx>
      <c:valAx>
        <c:axId val="167564800"/>
        <c:scaling>
          <c:orientation val="minMax"/>
        </c:scaling>
        <c:delete val="0"/>
        <c:axPos val="l"/>
        <c:majorGridlines/>
        <c:title>
          <c:tx>
            <c:rich>
              <a:bodyPr rot="-5400000" vert="horz"/>
              <a:lstStyle/>
              <a:p>
                <a:pPr>
                  <a:defRPr>
                    <a:latin typeface="Times New Roman" pitchFamily="18" charset="0"/>
                    <a:cs typeface="Times New Roman" pitchFamily="18" charset="0"/>
                  </a:defRPr>
                </a:pPr>
                <a:r>
                  <a:rPr lang="fr-FR" sz="2000" b="1" i="0" baseline="0" dirty="0" smtClean="0">
                    <a:effectLst/>
                    <a:latin typeface="Times New Roman" pitchFamily="18" charset="0"/>
                    <a:cs typeface="Times New Roman" pitchFamily="18" charset="0"/>
                  </a:rPr>
                  <a:t>Rc en Mpa  </a:t>
                </a:r>
                <a:endParaRPr lang="fr-FR" sz="2000" dirty="0">
                  <a:effectLst/>
                  <a:latin typeface="Times New Roman" pitchFamily="18" charset="0"/>
                  <a:cs typeface="Times New Roman" pitchFamily="18" charset="0"/>
                </a:endParaRPr>
              </a:p>
            </c:rich>
          </c:tx>
          <c:layout>
            <c:manualLayout>
              <c:xMode val="edge"/>
              <c:yMode val="edge"/>
              <c:x val="0"/>
              <c:y val="0.25417166604174479"/>
            </c:manualLayout>
          </c:layout>
          <c:overlay val="0"/>
        </c:title>
        <c:numFmt formatCode="General" sourceLinked="1"/>
        <c:majorTickMark val="out"/>
        <c:minorTickMark val="none"/>
        <c:tickLblPos val="nextTo"/>
        <c:crossAx val="167554432"/>
        <c:crosses val="autoZero"/>
        <c:crossBetween val="between"/>
      </c:valAx>
      <c:spPr>
        <a:pattFill prst="pct5">
          <a:fgClr>
            <a:srgbClr val="2DA2BF"/>
          </a:fgClr>
          <a:bgClr>
            <a:sysClr val="window" lastClr="FFFFFF"/>
          </a:bgClr>
        </a:pattFill>
      </c:spPr>
    </c:plotArea>
    <c:legend>
      <c:legendPos val="r"/>
      <c:layout/>
      <c:overlay val="0"/>
      <c:txPr>
        <a:bodyPr/>
        <a:lstStyle/>
        <a:p>
          <a:pPr>
            <a:defRPr sz="2000"/>
          </a:pPr>
          <a:endParaRPr lang="fr-FR"/>
        </a:p>
      </c:txPr>
    </c:legend>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78022964331995"/>
          <c:y val="4.3601112360954881E-2"/>
          <c:w val="0.67582846722112466"/>
          <c:h val="0.77821772278465196"/>
        </c:manualLayout>
      </c:layout>
      <c:barChart>
        <c:barDir val="col"/>
        <c:grouping val="clustered"/>
        <c:varyColors val="0"/>
        <c:ser>
          <c:idx val="0"/>
          <c:order val="0"/>
          <c:tx>
            <c:strRef>
              <c:f>Feuil1!$B$1</c:f>
              <c:strCache>
                <c:ptCount val="1"/>
                <c:pt idx="0">
                  <c:v>BSC1</c:v>
                </c:pt>
              </c:strCache>
            </c:strRef>
          </c:tx>
          <c:invertIfNegative val="0"/>
          <c:cat>
            <c:numRef>
              <c:f>Feuil1!$A$2:$A$4</c:f>
              <c:numCache>
                <c:formatCode>0%</c:formatCode>
                <c:ptCount val="3"/>
                <c:pt idx="0">
                  <c:v>0.05</c:v>
                </c:pt>
                <c:pt idx="1">
                  <c:v>0.1</c:v>
                </c:pt>
                <c:pt idx="2">
                  <c:v>0.15000000000000013</c:v>
                </c:pt>
              </c:numCache>
            </c:numRef>
          </c:cat>
          <c:val>
            <c:numRef>
              <c:f>Feuil1!$B$2:$B$4</c:f>
              <c:numCache>
                <c:formatCode>General</c:formatCode>
                <c:ptCount val="3"/>
                <c:pt idx="0">
                  <c:v>26.91</c:v>
                </c:pt>
                <c:pt idx="1">
                  <c:v>30.919999999999987</c:v>
                </c:pt>
                <c:pt idx="2">
                  <c:v>35.28</c:v>
                </c:pt>
              </c:numCache>
            </c:numRef>
          </c:val>
        </c:ser>
        <c:ser>
          <c:idx val="1"/>
          <c:order val="1"/>
          <c:tx>
            <c:strRef>
              <c:f>Feuil1!$C$1</c:f>
              <c:strCache>
                <c:ptCount val="1"/>
                <c:pt idx="0">
                  <c:v>BSR1</c:v>
                </c:pt>
              </c:strCache>
            </c:strRef>
          </c:tx>
          <c:invertIfNegative val="0"/>
          <c:cat>
            <c:numRef>
              <c:f>Feuil1!$A$2:$A$4</c:f>
              <c:numCache>
                <c:formatCode>0%</c:formatCode>
                <c:ptCount val="3"/>
                <c:pt idx="0">
                  <c:v>0.05</c:v>
                </c:pt>
                <c:pt idx="1">
                  <c:v>0.1</c:v>
                </c:pt>
                <c:pt idx="2">
                  <c:v>0.15000000000000013</c:v>
                </c:pt>
              </c:numCache>
            </c:numRef>
          </c:cat>
          <c:val>
            <c:numRef>
              <c:f>Feuil1!$C$2:$C$4</c:f>
              <c:numCache>
                <c:formatCode>General</c:formatCode>
                <c:ptCount val="3"/>
                <c:pt idx="0">
                  <c:v>25.12</c:v>
                </c:pt>
                <c:pt idx="1">
                  <c:v>30.810000000000016</c:v>
                </c:pt>
                <c:pt idx="2">
                  <c:v>32.65</c:v>
                </c:pt>
              </c:numCache>
            </c:numRef>
          </c:val>
        </c:ser>
        <c:ser>
          <c:idx val="2"/>
          <c:order val="2"/>
          <c:tx>
            <c:strRef>
              <c:f>Feuil1!$D$1</c:f>
              <c:strCache>
                <c:ptCount val="1"/>
                <c:pt idx="0">
                  <c:v>B (SC1/SR1)</c:v>
                </c:pt>
              </c:strCache>
            </c:strRef>
          </c:tx>
          <c:invertIfNegative val="0"/>
          <c:cat>
            <c:numRef>
              <c:f>Feuil1!$A$2:$A$4</c:f>
              <c:numCache>
                <c:formatCode>0%</c:formatCode>
                <c:ptCount val="3"/>
                <c:pt idx="0">
                  <c:v>0.05</c:v>
                </c:pt>
                <c:pt idx="1">
                  <c:v>0.1</c:v>
                </c:pt>
                <c:pt idx="2">
                  <c:v>0.15000000000000013</c:v>
                </c:pt>
              </c:numCache>
            </c:numRef>
          </c:cat>
          <c:val>
            <c:numRef>
              <c:f>Feuil1!$D$2:$D$4</c:f>
              <c:numCache>
                <c:formatCode>General</c:formatCode>
                <c:ptCount val="3"/>
                <c:pt idx="0">
                  <c:v>31.72</c:v>
                </c:pt>
                <c:pt idx="1">
                  <c:v>33.64</c:v>
                </c:pt>
                <c:pt idx="2">
                  <c:v>35.879999999999995</c:v>
                </c:pt>
              </c:numCache>
            </c:numRef>
          </c:val>
        </c:ser>
        <c:dLbls>
          <c:showLegendKey val="0"/>
          <c:showVal val="0"/>
          <c:showCatName val="0"/>
          <c:showSerName val="0"/>
          <c:showPercent val="0"/>
          <c:showBubbleSize val="0"/>
        </c:dLbls>
        <c:gapWidth val="150"/>
        <c:axId val="167857536"/>
        <c:axId val="167859328"/>
      </c:barChart>
      <c:catAx>
        <c:axId val="167857536"/>
        <c:scaling>
          <c:orientation val="minMax"/>
        </c:scaling>
        <c:delete val="0"/>
        <c:axPos val="b"/>
        <c:numFmt formatCode="0%" sourceLinked="1"/>
        <c:majorTickMark val="out"/>
        <c:minorTickMark val="none"/>
        <c:tickLblPos val="nextTo"/>
        <c:txPr>
          <a:bodyPr/>
          <a:lstStyle/>
          <a:p>
            <a:pPr>
              <a:defRPr sz="1800"/>
            </a:pPr>
            <a:endParaRPr lang="fr-FR"/>
          </a:p>
        </c:txPr>
        <c:crossAx val="167859328"/>
        <c:crosses val="autoZero"/>
        <c:auto val="1"/>
        <c:lblAlgn val="ctr"/>
        <c:lblOffset val="100"/>
        <c:noMultiLvlLbl val="0"/>
      </c:catAx>
      <c:valAx>
        <c:axId val="167859328"/>
        <c:scaling>
          <c:orientation val="minMax"/>
        </c:scaling>
        <c:delete val="0"/>
        <c:axPos val="l"/>
        <c:majorGridlines/>
        <c:title>
          <c:tx>
            <c:rich>
              <a:bodyPr rot="-5400000" vert="horz"/>
              <a:lstStyle/>
              <a:p>
                <a:pPr>
                  <a:defRPr sz="1400"/>
                </a:pPr>
                <a:r>
                  <a:rPr lang="fr-FR" sz="2000" b="1" i="0" u="none" strike="noStrike" baseline="0" dirty="0" smtClean="0">
                    <a:effectLst/>
                    <a:latin typeface="Times New Roman" pitchFamily="18" charset="0"/>
                    <a:cs typeface="Times New Roman" pitchFamily="18" charset="0"/>
                  </a:rPr>
                  <a:t>Rc en Mpa </a:t>
                </a:r>
                <a:endParaRPr lang="fr-FR" sz="2000" b="1" dirty="0">
                  <a:latin typeface="Times New Roman" pitchFamily="18" charset="0"/>
                  <a:cs typeface="Times New Roman" pitchFamily="18" charset="0"/>
                </a:endParaRPr>
              </a:p>
            </c:rich>
          </c:tx>
          <c:layout>
            <c:manualLayout>
              <c:xMode val="edge"/>
              <c:yMode val="edge"/>
              <c:x val="1.8658021849042979E-2"/>
              <c:y val="0.38985760370836209"/>
            </c:manualLayout>
          </c:layout>
          <c:overlay val="0"/>
        </c:title>
        <c:numFmt formatCode="General" sourceLinked="1"/>
        <c:majorTickMark val="out"/>
        <c:minorTickMark val="none"/>
        <c:tickLblPos val="nextTo"/>
        <c:txPr>
          <a:bodyPr/>
          <a:lstStyle/>
          <a:p>
            <a:pPr>
              <a:defRPr sz="1800"/>
            </a:pPr>
            <a:endParaRPr lang="fr-FR"/>
          </a:p>
        </c:txPr>
        <c:crossAx val="167857536"/>
        <c:crosses val="autoZero"/>
        <c:crossBetween val="between"/>
      </c:valAx>
      <c:spPr>
        <a:pattFill prst="pct5">
          <a:fgClr>
            <a:srgbClr val="2DA2BF"/>
          </a:fgClr>
          <a:bgClr>
            <a:sysClr val="window" lastClr="FFFFFF"/>
          </a:bgClr>
        </a:pattFill>
      </c:spPr>
    </c:plotArea>
    <c:legend>
      <c:legendPos val="r"/>
      <c:layout>
        <c:manualLayout>
          <c:xMode val="edge"/>
          <c:yMode val="edge"/>
          <c:x val="0.85520810098145439"/>
          <c:y val="0.40322124396385928"/>
          <c:w val="0.14479189901854567"/>
          <c:h val="0.30711336591625515"/>
        </c:manualLayout>
      </c:layout>
      <c:overlay val="0"/>
      <c:txPr>
        <a:bodyPr/>
        <a:lstStyle/>
        <a:p>
          <a:pPr>
            <a:defRPr sz="1000" b="1">
              <a:latin typeface="Times New Roman" pitchFamily="18" charset="0"/>
              <a:cs typeface="Times New Roman" pitchFamily="18" charset="0"/>
            </a:defRPr>
          </a:pPr>
          <a:endParaRPr lang="fr-FR"/>
        </a:p>
      </c:txPr>
    </c:legend>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a:latin typeface="Times New Roman" pitchFamily="18" charset="0"/>
                <a:cs typeface="Times New Roman" pitchFamily="18" charset="0"/>
              </a:defRPr>
            </a:pPr>
            <a:r>
              <a:rPr lang="fr-FR" sz="2000" b="1" i="0" baseline="0" dirty="0">
                <a:effectLst/>
                <a:latin typeface="Times New Roman" pitchFamily="18" charset="0"/>
                <a:cs typeface="Times New Roman" pitchFamily="18" charset="0"/>
              </a:rPr>
              <a:t>pourcentage de laitier (5%)</a:t>
            </a:r>
            <a:endParaRPr lang="fr-FR" sz="2000" dirty="0">
              <a:effectLst/>
              <a:latin typeface="Times New Roman" pitchFamily="18" charset="0"/>
              <a:cs typeface="Times New Roman" pitchFamily="18" charset="0"/>
            </a:endParaRPr>
          </a:p>
        </c:rich>
      </c:tx>
      <c:layout>
        <c:manualLayout>
          <c:xMode val="edge"/>
          <c:yMode val="edge"/>
          <c:x val="0.25917746694594973"/>
          <c:y val="0"/>
        </c:manualLayout>
      </c:layout>
      <c:overlay val="1"/>
    </c:title>
    <c:autoTitleDeleted val="0"/>
    <c:plotArea>
      <c:layout/>
      <c:barChart>
        <c:barDir val="col"/>
        <c:grouping val="clustered"/>
        <c:varyColors val="0"/>
        <c:ser>
          <c:idx val="0"/>
          <c:order val="0"/>
          <c:tx>
            <c:strRef>
              <c:f>Feuil1!$B$1</c:f>
              <c:strCache>
                <c:ptCount val="1"/>
                <c:pt idx="0">
                  <c:v>BSC1</c:v>
                </c:pt>
              </c:strCache>
            </c:strRef>
          </c:tx>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Feuil1!$B$2:$B$4</c:f>
              <c:numCache>
                <c:formatCode>General</c:formatCode>
                <c:ptCount val="3"/>
                <c:pt idx="0">
                  <c:v>28.45</c:v>
                </c:pt>
                <c:pt idx="1">
                  <c:v>30</c:v>
                </c:pt>
                <c:pt idx="2">
                  <c:v>35.020000000000003</c:v>
                </c:pt>
              </c:numCache>
            </c:numRef>
          </c:val>
        </c:ser>
        <c:ser>
          <c:idx val="1"/>
          <c:order val="1"/>
          <c:tx>
            <c:strRef>
              <c:f>Feuil1!$C$1</c:f>
              <c:strCache>
                <c:ptCount val="1"/>
                <c:pt idx="0">
                  <c:v>BSR1</c:v>
                </c:pt>
              </c:strCache>
            </c:strRef>
          </c:tx>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Feuil1!$C$2:$C$4</c:f>
              <c:numCache>
                <c:formatCode>General</c:formatCode>
                <c:ptCount val="3"/>
                <c:pt idx="0">
                  <c:v>26.59</c:v>
                </c:pt>
                <c:pt idx="1">
                  <c:v>27.279999999999987</c:v>
                </c:pt>
                <c:pt idx="2">
                  <c:v>30</c:v>
                </c:pt>
              </c:numCache>
            </c:numRef>
          </c:val>
        </c:ser>
        <c:ser>
          <c:idx val="2"/>
          <c:order val="2"/>
          <c:tx>
            <c:strRef>
              <c:f>Feuil1!$D$1</c:f>
              <c:strCache>
                <c:ptCount val="1"/>
                <c:pt idx="0">
                  <c:v>B (SC1/SR1)</c:v>
                </c:pt>
              </c:strCache>
            </c:strRef>
          </c:tx>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Feuil1!$D$2:$D$4</c:f>
              <c:numCache>
                <c:formatCode>General</c:formatCode>
                <c:ptCount val="3"/>
                <c:pt idx="0">
                  <c:v>34</c:v>
                </c:pt>
                <c:pt idx="1">
                  <c:v>34.370000000000005</c:v>
                </c:pt>
                <c:pt idx="2">
                  <c:v>35</c:v>
                </c:pt>
              </c:numCache>
            </c:numRef>
          </c:val>
        </c:ser>
        <c:dLbls>
          <c:showLegendKey val="0"/>
          <c:showVal val="0"/>
          <c:showCatName val="0"/>
          <c:showSerName val="0"/>
          <c:showPercent val="0"/>
          <c:showBubbleSize val="0"/>
        </c:dLbls>
        <c:gapWidth val="150"/>
        <c:axId val="151544576"/>
        <c:axId val="151546496"/>
      </c:barChart>
      <c:catAx>
        <c:axId val="151544576"/>
        <c:scaling>
          <c:orientation val="minMax"/>
        </c:scaling>
        <c:delete val="0"/>
        <c:axPos val="b"/>
        <c:title>
          <c:tx>
            <c:rich>
              <a:bodyPr/>
              <a:lstStyle/>
              <a:p>
                <a:pPr marL="0" algn="l" defTabSz="914400" rtl="0" eaLnBrk="1" latinLnBrk="0" hangingPunct="1">
                  <a:defRPr lang="fr-FR" sz="2000" b="1" i="1" kern="1200">
                    <a:solidFill>
                      <a:schemeClr val="tx1"/>
                    </a:solidFill>
                    <a:latin typeface="Bell MT" pitchFamily="18" charset="0"/>
                    <a:ea typeface="+mn-ea"/>
                    <a:cs typeface="Arial" panose="020B0604020202020204" pitchFamily="34" charset="0"/>
                  </a:defRPr>
                </a:pPr>
                <a:r>
                  <a:rPr lang="fr-FR" sz="2000" b="1" i="1" kern="1200" dirty="0">
                    <a:solidFill>
                      <a:schemeClr val="tx1"/>
                    </a:solidFill>
                    <a:latin typeface="Bell MT" pitchFamily="18" charset="0"/>
                    <a:ea typeface="+mn-ea"/>
                    <a:cs typeface="Arial" panose="020B0604020202020204" pitchFamily="34" charset="0"/>
                  </a:rPr>
                  <a:t>pourcentage d'adjuvant </a:t>
                </a:r>
              </a:p>
            </c:rich>
          </c:tx>
          <c:overlay val="0"/>
        </c:title>
        <c:numFmt formatCode="0.00%" sourceLinked="1"/>
        <c:majorTickMark val="out"/>
        <c:minorTickMark val="none"/>
        <c:tickLblPos val="nextTo"/>
        <c:txPr>
          <a:bodyPr/>
          <a:lstStyle/>
          <a:p>
            <a:pPr>
              <a:defRPr sz="2000"/>
            </a:pPr>
            <a:endParaRPr lang="fr-FR"/>
          </a:p>
        </c:txPr>
        <c:crossAx val="151546496"/>
        <c:crosses val="autoZero"/>
        <c:auto val="1"/>
        <c:lblAlgn val="ctr"/>
        <c:lblOffset val="100"/>
        <c:noMultiLvlLbl val="0"/>
      </c:catAx>
      <c:valAx>
        <c:axId val="151546496"/>
        <c:scaling>
          <c:orientation val="minMax"/>
        </c:scaling>
        <c:delete val="0"/>
        <c:axPos val="l"/>
        <c:majorGridlines/>
        <c:title>
          <c:tx>
            <c:rich>
              <a:bodyPr rot="-5400000" vert="horz"/>
              <a:lstStyle/>
              <a:p>
                <a:pPr>
                  <a:defRPr sz="1600"/>
                </a:pPr>
                <a:r>
                  <a:rPr lang="fr-FR" sz="1800" b="1" i="0" u="none" strike="noStrike" baseline="0" dirty="0" smtClean="0">
                    <a:effectLst/>
                    <a:latin typeface="Times New Roman" pitchFamily="18" charset="0"/>
                    <a:cs typeface="Times New Roman" pitchFamily="18" charset="0"/>
                  </a:rPr>
                  <a:t>Rc en Mpa </a:t>
                </a:r>
                <a:endParaRPr lang="fr-FR" sz="1800" dirty="0">
                  <a:latin typeface="Times New Roman" pitchFamily="18" charset="0"/>
                  <a:cs typeface="Times New Roman" pitchFamily="18" charset="0"/>
                </a:endParaRPr>
              </a:p>
            </c:rich>
          </c:tx>
          <c:layout>
            <c:manualLayout>
              <c:xMode val="edge"/>
              <c:yMode val="edge"/>
              <c:x val="2.5460247432173667E-2"/>
              <c:y val="0.31006223671100441"/>
            </c:manualLayout>
          </c:layout>
          <c:overlay val="0"/>
        </c:title>
        <c:numFmt formatCode="General" sourceLinked="1"/>
        <c:majorTickMark val="out"/>
        <c:minorTickMark val="none"/>
        <c:tickLblPos val="nextTo"/>
        <c:txPr>
          <a:bodyPr/>
          <a:lstStyle/>
          <a:p>
            <a:pPr>
              <a:defRPr sz="1800"/>
            </a:pPr>
            <a:endParaRPr lang="fr-FR"/>
          </a:p>
        </c:txPr>
        <c:crossAx val="151544576"/>
        <c:crosses val="autoZero"/>
        <c:crossBetween val="between"/>
      </c:valAx>
      <c:spPr>
        <a:pattFill prst="pct5">
          <a:fgClr>
            <a:srgbClr val="2DA2BF"/>
          </a:fgClr>
          <a:bgClr>
            <a:sysClr val="window" lastClr="FFFFFF"/>
          </a:bgClr>
        </a:pattFill>
      </c:spPr>
    </c:plotArea>
    <c:legend>
      <c:legendPos val="r"/>
      <c:overlay val="0"/>
      <c:txPr>
        <a:bodyPr/>
        <a:lstStyle/>
        <a:p>
          <a:pPr>
            <a:defRPr sz="1800">
              <a:latin typeface="Times New Roman" pitchFamily="18" charset="0"/>
              <a:cs typeface="Times New Roman" pitchFamily="18" charset="0"/>
            </a:defRPr>
          </a:pPr>
          <a:endParaRPr lang="fr-FR"/>
        </a:p>
      </c:txPr>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latin typeface="Times New Roman" pitchFamily="18" charset="0"/>
                <a:cs typeface="Times New Roman" pitchFamily="18" charset="0"/>
              </a:defRPr>
            </a:pPr>
            <a:r>
              <a:rPr lang="fr-FR" sz="1800" dirty="0">
                <a:latin typeface="Times New Roman" pitchFamily="18" charset="0"/>
                <a:cs typeface="Times New Roman" pitchFamily="18" charset="0"/>
              </a:rPr>
              <a:t>pourcentage de laitier (10%)</a:t>
            </a:r>
          </a:p>
        </c:rich>
      </c:tx>
      <c:overlay val="1"/>
    </c:title>
    <c:autoTitleDeleted val="0"/>
    <c:plotArea>
      <c:layout/>
      <c:barChart>
        <c:barDir val="col"/>
        <c:grouping val="clustered"/>
        <c:varyColors val="0"/>
        <c:ser>
          <c:idx val="0"/>
          <c:order val="0"/>
          <c:tx>
            <c:strRef>
              <c:f>Feuil1!$B$1</c:f>
              <c:strCache>
                <c:ptCount val="1"/>
                <c:pt idx="0">
                  <c:v>BSC1</c:v>
                </c:pt>
              </c:strCache>
            </c:strRef>
          </c:tx>
          <c:spPr>
            <a:solidFill>
              <a:srgbClr val="0070C0"/>
            </a:solidFill>
          </c:spPr>
          <c:invertIfNegative val="0"/>
          <c:dPt>
            <c:idx val="0"/>
            <c:invertIfNegative val="0"/>
            <c:bubble3D val="0"/>
            <c:spPr>
              <a:solidFill>
                <a:srgbClr val="0070C0"/>
              </a:solidFill>
            </c:spPr>
          </c:dPt>
          <c:cat>
            <c:numRef>
              <c:f>Feuil1!$A$2:$A$4</c:f>
              <c:numCache>
                <c:formatCode>0%</c:formatCode>
                <c:ptCount val="3"/>
                <c:pt idx="0" formatCode="0.00%">
                  <c:v>5.0000000000000044E-3</c:v>
                </c:pt>
                <c:pt idx="1">
                  <c:v>1.0000000000000005E-2</c:v>
                </c:pt>
                <c:pt idx="2" formatCode="0.00%">
                  <c:v>1.4999999999999998E-2</c:v>
                </c:pt>
              </c:numCache>
            </c:numRef>
          </c:cat>
          <c:val>
            <c:numRef>
              <c:f>Feuil1!$B$2:$B$4</c:f>
              <c:numCache>
                <c:formatCode>General</c:formatCode>
                <c:ptCount val="3"/>
                <c:pt idx="0">
                  <c:v>33.200000000000003</c:v>
                </c:pt>
                <c:pt idx="1">
                  <c:v>33.67</c:v>
                </c:pt>
                <c:pt idx="2">
                  <c:v>37.309999999999995</c:v>
                </c:pt>
              </c:numCache>
            </c:numRef>
          </c:val>
        </c:ser>
        <c:ser>
          <c:idx val="1"/>
          <c:order val="1"/>
          <c:tx>
            <c:strRef>
              <c:f>Feuil1!$C$1</c:f>
              <c:strCache>
                <c:ptCount val="1"/>
                <c:pt idx="0">
                  <c:v>BSR1</c:v>
                </c:pt>
              </c:strCache>
            </c:strRef>
          </c:tx>
          <c:spPr>
            <a:solidFill>
              <a:srgbClr val="00B0F0"/>
            </a:solidFill>
          </c:spPr>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Feuil1!$C$2:$C$4</c:f>
              <c:numCache>
                <c:formatCode>General</c:formatCode>
                <c:ptCount val="3"/>
                <c:pt idx="0">
                  <c:v>31.6</c:v>
                </c:pt>
                <c:pt idx="1">
                  <c:v>32.56</c:v>
                </c:pt>
                <c:pt idx="2">
                  <c:v>34.260000000000012</c:v>
                </c:pt>
              </c:numCache>
            </c:numRef>
          </c:val>
        </c:ser>
        <c:ser>
          <c:idx val="2"/>
          <c:order val="2"/>
          <c:tx>
            <c:strRef>
              <c:f>Feuil1!$D$1</c:f>
              <c:strCache>
                <c:ptCount val="1"/>
                <c:pt idx="0">
                  <c:v>B (SC1/SR1)</c:v>
                </c:pt>
              </c:strCache>
            </c:strRef>
          </c:tx>
          <c:spPr>
            <a:solidFill>
              <a:srgbClr val="92D050"/>
            </a:solidFill>
          </c:spPr>
          <c:invertIfNegative val="0"/>
          <c:cat>
            <c:numRef>
              <c:f>Feuil1!$A$2:$A$4</c:f>
              <c:numCache>
                <c:formatCode>0%</c:formatCode>
                <c:ptCount val="3"/>
                <c:pt idx="0" formatCode="0.00%">
                  <c:v>5.0000000000000044E-3</c:v>
                </c:pt>
                <c:pt idx="1">
                  <c:v>1.0000000000000005E-2</c:v>
                </c:pt>
                <c:pt idx="2" formatCode="0.00%">
                  <c:v>1.4999999999999998E-2</c:v>
                </c:pt>
              </c:numCache>
            </c:numRef>
          </c:cat>
          <c:val>
            <c:numRef>
              <c:f>Feuil1!$D$2:$D$4</c:f>
              <c:numCache>
                <c:formatCode>General</c:formatCode>
                <c:ptCount val="3"/>
                <c:pt idx="0">
                  <c:v>34.54</c:v>
                </c:pt>
                <c:pt idx="1">
                  <c:v>35.4</c:v>
                </c:pt>
                <c:pt idx="2">
                  <c:v>36.21</c:v>
                </c:pt>
              </c:numCache>
            </c:numRef>
          </c:val>
        </c:ser>
        <c:dLbls>
          <c:showLegendKey val="0"/>
          <c:showVal val="0"/>
          <c:showCatName val="0"/>
          <c:showSerName val="0"/>
          <c:showPercent val="0"/>
          <c:showBubbleSize val="0"/>
        </c:dLbls>
        <c:gapWidth val="150"/>
        <c:axId val="151471232"/>
        <c:axId val="151472768"/>
      </c:barChart>
      <c:catAx>
        <c:axId val="151471232"/>
        <c:scaling>
          <c:orientation val="minMax"/>
        </c:scaling>
        <c:delete val="0"/>
        <c:axPos val="b"/>
        <c:numFmt formatCode="0.00%" sourceLinked="1"/>
        <c:majorTickMark val="out"/>
        <c:minorTickMark val="none"/>
        <c:tickLblPos val="nextTo"/>
        <c:txPr>
          <a:bodyPr/>
          <a:lstStyle/>
          <a:p>
            <a:pPr>
              <a:defRPr b="1"/>
            </a:pPr>
            <a:endParaRPr lang="fr-FR"/>
          </a:p>
        </c:txPr>
        <c:crossAx val="151472768"/>
        <c:crosses val="autoZero"/>
        <c:auto val="1"/>
        <c:lblAlgn val="ctr"/>
        <c:lblOffset val="100"/>
        <c:noMultiLvlLbl val="0"/>
      </c:catAx>
      <c:valAx>
        <c:axId val="151472768"/>
        <c:scaling>
          <c:orientation val="minMax"/>
        </c:scaling>
        <c:delete val="0"/>
        <c:axPos val="l"/>
        <c:majorGridlines/>
        <c:title>
          <c:tx>
            <c:rich>
              <a:bodyPr rot="-5400000" vert="horz"/>
              <a:lstStyle/>
              <a:p>
                <a:pPr>
                  <a:defRPr sz="1800">
                    <a:latin typeface="Times New Roman" pitchFamily="18" charset="0"/>
                    <a:cs typeface="Times New Roman" pitchFamily="18" charset="0"/>
                  </a:defRPr>
                </a:pPr>
                <a:r>
                  <a:rPr lang="fr-FR" sz="1800" dirty="0">
                    <a:latin typeface="Times New Roman" pitchFamily="18" charset="0"/>
                    <a:cs typeface="Times New Roman" pitchFamily="18" charset="0"/>
                  </a:rPr>
                  <a:t>RC </a:t>
                </a:r>
                <a:r>
                  <a:rPr lang="fr-FR" sz="1800" dirty="0" smtClean="0">
                    <a:latin typeface="Times New Roman" pitchFamily="18" charset="0"/>
                    <a:cs typeface="Times New Roman" pitchFamily="18" charset="0"/>
                  </a:rPr>
                  <a:t>en </a:t>
                </a:r>
                <a:r>
                  <a:rPr lang="fr-FR" sz="1800" dirty="0">
                    <a:latin typeface="Times New Roman" pitchFamily="18" charset="0"/>
                    <a:cs typeface="Times New Roman" pitchFamily="18" charset="0"/>
                  </a:rPr>
                  <a:t>Mpa </a:t>
                </a:r>
              </a:p>
            </c:rich>
          </c:tx>
          <c:layout>
            <c:manualLayout>
              <c:xMode val="edge"/>
              <c:yMode val="edge"/>
              <c:x val="1.8541799449184007E-2"/>
              <c:y val="0.286268479747461"/>
            </c:manualLayout>
          </c:layout>
          <c:overlay val="0"/>
        </c:title>
        <c:numFmt formatCode="General" sourceLinked="1"/>
        <c:majorTickMark val="out"/>
        <c:minorTickMark val="none"/>
        <c:tickLblPos val="nextTo"/>
        <c:crossAx val="151471232"/>
        <c:crosses val="autoZero"/>
        <c:crossBetween val="between"/>
      </c:valAx>
      <c:spPr>
        <a:pattFill prst="pct10">
          <a:fgClr>
            <a:srgbClr val="2DA2BF"/>
          </a:fgClr>
          <a:bgClr>
            <a:schemeClr val="bg1"/>
          </a:bgClr>
        </a:pattFill>
      </c:spPr>
    </c:plotArea>
    <c:legend>
      <c:legendPos val="r"/>
      <c:overlay val="0"/>
      <c:txPr>
        <a:bodyPr/>
        <a:lstStyle/>
        <a:p>
          <a:pPr>
            <a:defRPr sz="1600">
              <a:latin typeface="Times New Roman" pitchFamily="18" charset="0"/>
              <a:cs typeface="Times New Roman" pitchFamily="18" charset="0"/>
            </a:defRPr>
          </a:pPr>
          <a:endParaRPr lang="fr-FR"/>
        </a:p>
      </c:txPr>
    </c:legend>
    <c:plotVisOnly val="1"/>
    <c:dispBlanksAs val="gap"/>
    <c:showDLblsOverMax val="0"/>
  </c:chart>
  <c:txPr>
    <a:bodyPr/>
    <a:lstStyle/>
    <a:p>
      <a:pPr>
        <a:defRPr sz="1400"/>
      </a:pPr>
      <a:endParaRPr lang="fr-F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7589C5-4615-4C8C-B1A6-0AD9FE08ACB1}" type="datetimeFigureOut">
              <a:rPr lang="fr-FR" smtClean="0"/>
              <a:pPr/>
              <a:t>15/06/2015</a:t>
            </a:fld>
            <a:endParaRPr lang="fr-FR" dirty="0"/>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790C63-7EBE-4D09-9F11-76CE453C72FD}" type="slidenum">
              <a:rPr lang="fr-FR" smtClean="0"/>
              <a:pPr/>
              <a:t>‹N°›</a:t>
            </a:fld>
            <a:endParaRPr lang="fr-FR" dirty="0"/>
          </a:p>
        </p:txBody>
      </p:sp>
    </p:spTree>
    <p:extLst>
      <p:ext uri="{BB962C8B-B14F-4D97-AF65-F5344CB8AC3E}">
        <p14:creationId xmlns:p14="http://schemas.microsoft.com/office/powerpoint/2010/main" val="1782470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fr-FR" dirty="0" smtClean="0"/>
              <a:t>divisé en PREMIERMEN :</a:t>
            </a:r>
            <a:endParaRPr lang="fr-FR" dirty="0"/>
          </a:p>
        </p:txBody>
      </p:sp>
      <p:sp>
        <p:nvSpPr>
          <p:cNvPr id="4" name="عنصر نائب لرقم الشريحة 3"/>
          <p:cNvSpPr>
            <a:spLocks noGrp="1"/>
          </p:cNvSpPr>
          <p:nvPr>
            <p:ph type="sldNum" sz="quarter" idx="10"/>
          </p:nvPr>
        </p:nvSpPr>
        <p:spPr/>
        <p:txBody>
          <a:bodyPr/>
          <a:lstStyle/>
          <a:p>
            <a:fld id="{35790C63-7EBE-4D09-9F11-76CE453C72FD}" type="slidenum">
              <a:rPr lang="fr-FR" smtClean="0"/>
              <a:pPr/>
              <a:t>3</a:t>
            </a:fld>
            <a:endParaRPr lang="fr-FR" dirty="0"/>
          </a:p>
        </p:txBody>
      </p:sp>
    </p:spTree>
    <p:extLst>
      <p:ext uri="{BB962C8B-B14F-4D97-AF65-F5344CB8AC3E}">
        <p14:creationId xmlns:p14="http://schemas.microsoft.com/office/powerpoint/2010/main" val="3586280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30</a:t>
            </a:fld>
            <a:endParaRPr lang="fr-FR" dirty="0"/>
          </a:p>
        </p:txBody>
      </p:sp>
    </p:spTree>
    <p:extLst>
      <p:ext uri="{BB962C8B-B14F-4D97-AF65-F5344CB8AC3E}">
        <p14:creationId xmlns:p14="http://schemas.microsoft.com/office/powerpoint/2010/main" val="364694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31</a:t>
            </a:fld>
            <a:endParaRPr lang="fr-FR" dirty="0"/>
          </a:p>
        </p:txBody>
      </p:sp>
    </p:spTree>
    <p:extLst>
      <p:ext uri="{BB962C8B-B14F-4D97-AF65-F5344CB8AC3E}">
        <p14:creationId xmlns:p14="http://schemas.microsoft.com/office/powerpoint/2010/main" val="3472860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32</a:t>
            </a:fld>
            <a:endParaRPr lang="fr-FR" dirty="0"/>
          </a:p>
        </p:txBody>
      </p:sp>
    </p:spTree>
    <p:extLst>
      <p:ext uri="{BB962C8B-B14F-4D97-AF65-F5344CB8AC3E}">
        <p14:creationId xmlns:p14="http://schemas.microsoft.com/office/powerpoint/2010/main" val="2442698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fr-FR" dirty="0"/>
          </a:p>
        </p:txBody>
      </p:sp>
      <p:sp>
        <p:nvSpPr>
          <p:cNvPr id="4" name="عنصر نائب لرقم الشريحة 3"/>
          <p:cNvSpPr>
            <a:spLocks noGrp="1"/>
          </p:cNvSpPr>
          <p:nvPr>
            <p:ph type="sldNum" sz="quarter" idx="10"/>
          </p:nvPr>
        </p:nvSpPr>
        <p:spPr/>
        <p:txBody>
          <a:bodyPr/>
          <a:lstStyle/>
          <a:p>
            <a:fld id="{35790C63-7EBE-4D09-9F11-76CE453C72FD}" type="slidenum">
              <a:rPr lang="fr-FR" smtClean="0"/>
              <a:pPr/>
              <a:t>4</a:t>
            </a:fld>
            <a:endParaRPr lang="fr-FR" dirty="0"/>
          </a:p>
        </p:txBody>
      </p:sp>
    </p:spTree>
    <p:extLst>
      <p:ext uri="{BB962C8B-B14F-4D97-AF65-F5344CB8AC3E}">
        <p14:creationId xmlns:p14="http://schemas.microsoft.com/office/powerpoint/2010/main" val="3207902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10</a:t>
            </a:fld>
            <a:endParaRPr lang="fr-FR" dirty="0"/>
          </a:p>
        </p:txBody>
      </p:sp>
    </p:spTree>
    <p:extLst>
      <p:ext uri="{BB962C8B-B14F-4D97-AF65-F5344CB8AC3E}">
        <p14:creationId xmlns:p14="http://schemas.microsoft.com/office/powerpoint/2010/main" val="161301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14</a:t>
            </a:fld>
            <a:endParaRPr lang="fr-FR" dirty="0"/>
          </a:p>
        </p:txBody>
      </p:sp>
    </p:spTree>
    <p:extLst>
      <p:ext uri="{BB962C8B-B14F-4D97-AF65-F5344CB8AC3E}">
        <p14:creationId xmlns:p14="http://schemas.microsoft.com/office/powerpoint/2010/main" val="3322682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16</a:t>
            </a:fld>
            <a:endParaRPr lang="fr-FR" dirty="0"/>
          </a:p>
        </p:txBody>
      </p:sp>
    </p:spTree>
    <p:extLst>
      <p:ext uri="{BB962C8B-B14F-4D97-AF65-F5344CB8AC3E}">
        <p14:creationId xmlns:p14="http://schemas.microsoft.com/office/powerpoint/2010/main" val="2317658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18</a:t>
            </a:fld>
            <a:endParaRPr lang="fr-FR" dirty="0"/>
          </a:p>
        </p:txBody>
      </p:sp>
    </p:spTree>
    <p:extLst>
      <p:ext uri="{BB962C8B-B14F-4D97-AF65-F5344CB8AC3E}">
        <p14:creationId xmlns:p14="http://schemas.microsoft.com/office/powerpoint/2010/main" val="568125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19</a:t>
            </a:fld>
            <a:endParaRPr lang="fr-FR" dirty="0"/>
          </a:p>
        </p:txBody>
      </p:sp>
    </p:spTree>
    <p:extLst>
      <p:ext uri="{BB962C8B-B14F-4D97-AF65-F5344CB8AC3E}">
        <p14:creationId xmlns:p14="http://schemas.microsoft.com/office/powerpoint/2010/main" val="3853688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21</a:t>
            </a:fld>
            <a:endParaRPr lang="fr-FR" dirty="0"/>
          </a:p>
        </p:txBody>
      </p:sp>
    </p:spTree>
    <p:extLst>
      <p:ext uri="{BB962C8B-B14F-4D97-AF65-F5344CB8AC3E}">
        <p14:creationId xmlns:p14="http://schemas.microsoft.com/office/powerpoint/2010/main" val="2177999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5790C63-7EBE-4D09-9F11-76CE453C72FD}" type="slidenum">
              <a:rPr lang="fr-FR" smtClean="0"/>
              <a:pPr/>
              <a:t>28</a:t>
            </a:fld>
            <a:endParaRPr lang="fr-FR" dirty="0"/>
          </a:p>
        </p:txBody>
      </p:sp>
    </p:spTree>
    <p:extLst>
      <p:ext uri="{BB962C8B-B14F-4D97-AF65-F5344CB8AC3E}">
        <p14:creationId xmlns:p14="http://schemas.microsoft.com/office/powerpoint/2010/main" val="1358977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573D74EB-201E-43BC-AD25-1B5DF895C9B4}"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ADE5AA6B-AA8A-48EB-8E5E-2B3279A69DD3}" type="slidenum">
              <a:rPr lang="ar-DZ"/>
              <a:pPr/>
              <a:t>‹N°›</a:t>
            </a:fld>
            <a:endParaRPr lang="ar-SA" dirty="0"/>
          </a:p>
        </p:txBody>
      </p:sp>
    </p:spTree>
    <p:extLst>
      <p:ext uri="{BB962C8B-B14F-4D97-AF65-F5344CB8AC3E}">
        <p14:creationId xmlns:p14="http://schemas.microsoft.com/office/powerpoint/2010/main" val="170910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C5E993A6-09DA-42DE-B2F5-61CE008FB8EE}"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BBCE03A6-DCE1-4B64-9517-07F292C069B4}" type="slidenum">
              <a:rPr lang="ar-DZ"/>
              <a:pPr/>
              <a:t>‹N°›</a:t>
            </a:fld>
            <a:endParaRPr lang="ar-SA" dirty="0"/>
          </a:p>
        </p:txBody>
      </p:sp>
    </p:spTree>
    <p:extLst>
      <p:ext uri="{BB962C8B-B14F-4D97-AF65-F5344CB8AC3E}">
        <p14:creationId xmlns:p14="http://schemas.microsoft.com/office/powerpoint/2010/main" val="266098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BCF63294-FA87-4D5E-B9AF-F22744B82561}"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26ABF77C-07A7-4D6B-8BEB-22AB1F0C4F7C}" type="slidenum">
              <a:rPr lang="ar-DZ"/>
              <a:pPr/>
              <a:t>‹N°›</a:t>
            </a:fld>
            <a:endParaRPr lang="ar-SA" dirty="0"/>
          </a:p>
        </p:txBody>
      </p:sp>
    </p:spTree>
    <p:extLst>
      <p:ext uri="{BB962C8B-B14F-4D97-AF65-F5344CB8AC3E}">
        <p14:creationId xmlns:p14="http://schemas.microsoft.com/office/powerpoint/2010/main" val="500016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pPr>
              <a:defRPr/>
            </a:pPr>
            <a:fld id="{573D74EB-201E-43BC-AD25-1B5DF895C9B4}"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ar-SA" dirty="0">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ADE5AA6B-AA8A-48EB-8E5E-2B3279A69DD3}" type="slidenum">
              <a:rPr lang="ar-DZ" smtClean="0"/>
              <a:pPr/>
              <a:t>‹N°›</a:t>
            </a:fld>
            <a:endParaRPr lang="ar-SA" dirty="0"/>
          </a:p>
        </p:txBody>
      </p:sp>
    </p:spTree>
    <p:extLst>
      <p:ext uri="{BB962C8B-B14F-4D97-AF65-F5344CB8AC3E}">
        <p14:creationId xmlns:p14="http://schemas.microsoft.com/office/powerpoint/2010/main" val="723332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pPr>
              <a:defRPr/>
            </a:pPr>
            <a:fld id="{5B73AA7B-3FBC-433C-A1B9-0A432E2EA392}"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ar-SA"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AEBBD51-1B8E-4611-A531-128DBADA1187}" type="slidenum">
              <a:rPr lang="ar-DZ" smtClean="0"/>
              <a:pPr/>
              <a:t>‹N°›</a:t>
            </a:fld>
            <a:endParaRPr lang="ar-SA" dirty="0"/>
          </a:p>
        </p:txBody>
      </p:sp>
    </p:spTree>
    <p:extLst>
      <p:ext uri="{BB962C8B-B14F-4D97-AF65-F5344CB8AC3E}">
        <p14:creationId xmlns:p14="http://schemas.microsoft.com/office/powerpoint/2010/main" val="1281981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a:defRPr/>
            </a:pPr>
            <a:fld id="{D8C8A201-713D-4038-B7BE-A78FCC430F71}"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ar-SA" dirty="0">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99A4ED7-0E5D-4E6A-8737-D605E0A1D115}" type="slidenum">
              <a:rPr lang="ar-DZ" smtClean="0"/>
              <a:pPr/>
              <a:t>‹N°›</a:t>
            </a:fld>
            <a:endParaRPr lang="ar-SA" dirty="0"/>
          </a:p>
        </p:txBody>
      </p:sp>
    </p:spTree>
    <p:extLst>
      <p:ext uri="{BB962C8B-B14F-4D97-AF65-F5344CB8AC3E}">
        <p14:creationId xmlns:p14="http://schemas.microsoft.com/office/powerpoint/2010/main" val="2534940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pPr>
              <a:defRPr/>
            </a:pPr>
            <a:fld id="{2894C317-06EB-4330-A638-F9A984F22781}"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ar-SA" dirty="0">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44E45545-6AF9-4B29-B3B7-7303A407DD0C}" type="slidenum">
              <a:rPr lang="ar-DZ" smtClean="0"/>
              <a:pPr/>
              <a:t>‹N°›</a:t>
            </a:fld>
            <a:endParaRPr lang="ar-SA" dirty="0"/>
          </a:p>
        </p:txBody>
      </p:sp>
    </p:spTree>
    <p:extLst>
      <p:ext uri="{BB962C8B-B14F-4D97-AF65-F5344CB8AC3E}">
        <p14:creationId xmlns:p14="http://schemas.microsoft.com/office/powerpoint/2010/main" val="3890413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pPr>
              <a:defRPr/>
            </a:pPr>
            <a:fld id="{07DB3E02-963A-4C9A-88E0-38B28798BB1B}"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ar-SA" dirty="0">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085D0709-B95C-4DCC-A692-A928B3D1C374}" type="slidenum">
              <a:rPr lang="ar-DZ" smtClean="0"/>
              <a:pPr/>
              <a:t>‹N°›</a:t>
            </a:fld>
            <a:endParaRPr lang="ar-SA" dirty="0"/>
          </a:p>
        </p:txBody>
      </p:sp>
    </p:spTree>
    <p:extLst>
      <p:ext uri="{BB962C8B-B14F-4D97-AF65-F5344CB8AC3E}">
        <p14:creationId xmlns:p14="http://schemas.microsoft.com/office/powerpoint/2010/main" val="2553291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pPr>
              <a:defRPr/>
            </a:pPr>
            <a:fld id="{770B3D74-E999-45AF-BFA3-0B769497C3E0}"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ar-SA" dirty="0">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DECDD45-0BAE-4C12-92E4-4F66276A6B02}" type="slidenum">
              <a:rPr lang="ar-DZ" smtClean="0"/>
              <a:pPr/>
              <a:t>‹N°›</a:t>
            </a:fld>
            <a:endParaRPr lang="ar-SA" dirty="0"/>
          </a:p>
        </p:txBody>
      </p:sp>
    </p:spTree>
    <p:extLst>
      <p:ext uri="{BB962C8B-B14F-4D97-AF65-F5344CB8AC3E}">
        <p14:creationId xmlns:p14="http://schemas.microsoft.com/office/powerpoint/2010/main" val="2093380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621754F-5F5C-46F0-958D-37B4F949EA0F}"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ar-SA" dirty="0">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C49FB4B-37FC-4EC6-9C1A-C59FBE60C8DD}" type="slidenum">
              <a:rPr lang="ar-DZ" smtClean="0"/>
              <a:pPr/>
              <a:t>‹N°›</a:t>
            </a:fld>
            <a:endParaRPr lang="ar-SA" dirty="0"/>
          </a:p>
        </p:txBody>
      </p:sp>
    </p:spTree>
    <p:extLst>
      <p:ext uri="{BB962C8B-B14F-4D97-AF65-F5344CB8AC3E}">
        <p14:creationId xmlns:p14="http://schemas.microsoft.com/office/powerpoint/2010/main" val="2118248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59719133-3486-4188-9FA5-C007986F27AD}"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ar-SA"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73AFF07-1963-4752-8639-95EB80736926}" type="slidenum">
              <a:rPr lang="ar-DZ" smtClean="0"/>
              <a:pPr/>
              <a:t>‹N°›</a:t>
            </a:fld>
            <a:endParaRPr lang="ar-SA" dirty="0"/>
          </a:p>
        </p:txBody>
      </p:sp>
    </p:spTree>
    <p:extLst>
      <p:ext uri="{BB962C8B-B14F-4D97-AF65-F5344CB8AC3E}">
        <p14:creationId xmlns:p14="http://schemas.microsoft.com/office/powerpoint/2010/main" val="1102822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5B73AA7B-3FBC-433C-A1B9-0A432E2EA392}"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CAEBBD51-1B8E-4611-A531-128DBADA1187}" type="slidenum">
              <a:rPr lang="ar-DZ"/>
              <a:pPr/>
              <a:t>‹N°›</a:t>
            </a:fld>
            <a:endParaRPr lang="ar-SA" dirty="0"/>
          </a:p>
        </p:txBody>
      </p:sp>
    </p:spTree>
    <p:extLst>
      <p:ext uri="{BB962C8B-B14F-4D97-AF65-F5344CB8AC3E}">
        <p14:creationId xmlns:p14="http://schemas.microsoft.com/office/powerpoint/2010/main" val="3629236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dirty="0" smtClean="0"/>
              <a:t>انقر فوق الأيقونة لإضافة صورة</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38FCB948-67E6-41B7-AE80-DAE60EE633FC}"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ar-SA"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base">
              <a:spcBef>
                <a:spcPct val="0"/>
              </a:spcBef>
              <a:spcAft>
                <a:spcPct val="0"/>
              </a:spcAft>
            </a:pPr>
            <a:fld id="{BCA20F43-0827-4879-AD08-27AF43FA50AB}" type="slidenum">
              <a:rPr lang="ar-DZ" smtClean="0"/>
              <a:pPr fontAlgn="base">
                <a:spcBef>
                  <a:spcPct val="0"/>
                </a:spcBef>
                <a:spcAft>
                  <a:spcPct val="0"/>
                </a:spcAft>
              </a:pPr>
              <a:t>‹N°›</a:t>
            </a:fld>
            <a:endParaRPr lang="ar-SA" dirty="0"/>
          </a:p>
        </p:txBody>
      </p:sp>
    </p:spTree>
    <p:extLst>
      <p:ext uri="{BB962C8B-B14F-4D97-AF65-F5344CB8AC3E}">
        <p14:creationId xmlns:p14="http://schemas.microsoft.com/office/powerpoint/2010/main" val="24587621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a:defRPr/>
            </a:pPr>
            <a:fld id="{38FCB948-67E6-41B7-AE80-DAE60EE633FC}"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ar-SA" dirty="0">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fontAlgn="base">
              <a:spcBef>
                <a:spcPct val="0"/>
              </a:spcBef>
              <a:spcAft>
                <a:spcPct val="0"/>
              </a:spcAft>
            </a:pPr>
            <a:fld id="{BCA20F43-0827-4879-AD08-27AF43FA50AB}" type="slidenum">
              <a:rPr lang="ar-DZ" smtClean="0"/>
              <a:pPr fontAlgn="base">
                <a:spcBef>
                  <a:spcPct val="0"/>
                </a:spcBef>
                <a:spcAft>
                  <a:spcPct val="0"/>
                </a:spcAft>
              </a:pPr>
              <a:t>‹N°›</a:t>
            </a:fld>
            <a:endParaRPr lang="ar-SA" dirty="0"/>
          </a:p>
        </p:txBody>
      </p:sp>
    </p:spTree>
    <p:extLst>
      <p:ext uri="{BB962C8B-B14F-4D97-AF65-F5344CB8AC3E}">
        <p14:creationId xmlns:p14="http://schemas.microsoft.com/office/powerpoint/2010/main" val="5012550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a:defRPr/>
            </a:pPr>
            <a:fld id="{38FCB948-67E6-41B7-AE80-DAE60EE633FC}"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ar-SA" dirty="0">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fontAlgn="base">
              <a:spcBef>
                <a:spcPct val="0"/>
              </a:spcBef>
              <a:spcAft>
                <a:spcPct val="0"/>
              </a:spcAft>
            </a:pPr>
            <a:fld id="{BCA20F43-0827-4879-AD08-27AF43FA50AB}" type="slidenum">
              <a:rPr lang="ar-DZ" smtClean="0"/>
              <a:pPr fontAlgn="base">
                <a:spcBef>
                  <a:spcPct val="0"/>
                </a:spcBef>
                <a:spcAft>
                  <a:spcPct val="0"/>
                </a:spcAft>
              </a:pPr>
              <a:t>‹N°›</a:t>
            </a:fld>
            <a:endParaRPr lang="ar-SA"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9461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38FCB948-67E6-41B7-AE80-DAE60EE633FC}"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ar-SA" dirty="0">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base">
              <a:spcBef>
                <a:spcPct val="0"/>
              </a:spcBef>
              <a:spcAft>
                <a:spcPct val="0"/>
              </a:spcAft>
            </a:pPr>
            <a:fld id="{BCA20F43-0827-4879-AD08-27AF43FA50AB}" type="slidenum">
              <a:rPr lang="ar-DZ" smtClean="0"/>
              <a:pPr fontAlgn="base">
                <a:spcBef>
                  <a:spcPct val="0"/>
                </a:spcBef>
                <a:spcAft>
                  <a:spcPct val="0"/>
                </a:spcAft>
              </a:pPr>
              <a:t>‹N°›</a:t>
            </a:fld>
            <a:endParaRPr lang="ar-SA" dirty="0"/>
          </a:p>
        </p:txBody>
      </p:sp>
    </p:spTree>
    <p:extLst>
      <p:ext uri="{BB962C8B-B14F-4D97-AF65-F5344CB8AC3E}">
        <p14:creationId xmlns:p14="http://schemas.microsoft.com/office/powerpoint/2010/main" val="4609570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38FCB948-67E6-41B7-AE80-DAE60EE633FC}"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ar-SA" dirty="0">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base">
              <a:spcBef>
                <a:spcPct val="0"/>
              </a:spcBef>
              <a:spcAft>
                <a:spcPct val="0"/>
              </a:spcAft>
            </a:pPr>
            <a:fld id="{BCA20F43-0827-4879-AD08-27AF43FA50AB}" type="slidenum">
              <a:rPr lang="ar-DZ" smtClean="0"/>
              <a:pPr fontAlgn="base">
                <a:spcBef>
                  <a:spcPct val="0"/>
                </a:spcBef>
                <a:spcAft>
                  <a:spcPct val="0"/>
                </a:spcAft>
              </a:pPr>
              <a:t>‹N°›</a:t>
            </a:fld>
            <a:endParaRPr lang="ar-SA"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474916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38FCB948-67E6-41B7-AE80-DAE60EE633FC}"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ar-SA"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base">
              <a:spcBef>
                <a:spcPct val="0"/>
              </a:spcBef>
              <a:spcAft>
                <a:spcPct val="0"/>
              </a:spcAft>
            </a:pPr>
            <a:fld id="{BCA20F43-0827-4879-AD08-27AF43FA50AB}" type="slidenum">
              <a:rPr lang="ar-DZ" smtClean="0"/>
              <a:pPr fontAlgn="base">
                <a:spcBef>
                  <a:spcPct val="0"/>
                </a:spcBef>
                <a:spcAft>
                  <a:spcPct val="0"/>
                </a:spcAft>
              </a:pPr>
              <a:t>‹N°›</a:t>
            </a:fld>
            <a:endParaRPr lang="ar-SA" dirty="0"/>
          </a:p>
        </p:txBody>
      </p:sp>
    </p:spTree>
    <p:extLst>
      <p:ext uri="{BB962C8B-B14F-4D97-AF65-F5344CB8AC3E}">
        <p14:creationId xmlns:p14="http://schemas.microsoft.com/office/powerpoint/2010/main" val="25908042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pPr>
              <a:defRPr/>
            </a:pPr>
            <a:fld id="{C5E993A6-09DA-42DE-B2F5-61CE008FB8EE}"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ar-SA"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CE03A6-DCE1-4B64-9517-07F292C069B4}" type="slidenum">
              <a:rPr lang="ar-DZ" smtClean="0"/>
              <a:pPr/>
              <a:t>‹N°›</a:t>
            </a:fld>
            <a:endParaRPr lang="ar-SA" dirty="0"/>
          </a:p>
        </p:txBody>
      </p:sp>
    </p:spTree>
    <p:extLst>
      <p:ext uri="{BB962C8B-B14F-4D97-AF65-F5344CB8AC3E}">
        <p14:creationId xmlns:p14="http://schemas.microsoft.com/office/powerpoint/2010/main" val="38694970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pPr>
              <a:defRPr/>
            </a:pPr>
            <a:fld id="{BCF63294-FA87-4D5E-B9AF-F22744B82561}"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ar-SA"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6ABF77C-07A7-4D6B-8BEB-22AB1F0C4F7C}" type="slidenum">
              <a:rPr lang="ar-DZ" smtClean="0"/>
              <a:pPr/>
              <a:t>‹N°›</a:t>
            </a:fld>
            <a:endParaRPr lang="ar-SA" dirty="0"/>
          </a:p>
        </p:txBody>
      </p:sp>
    </p:spTree>
    <p:extLst>
      <p:ext uri="{BB962C8B-B14F-4D97-AF65-F5344CB8AC3E}">
        <p14:creationId xmlns:p14="http://schemas.microsoft.com/office/powerpoint/2010/main" val="886174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D8C8A201-713D-4038-B7BE-A78FCC430F71}"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399A4ED7-0E5D-4E6A-8737-D605E0A1D115}" type="slidenum">
              <a:rPr lang="ar-DZ"/>
              <a:pPr/>
              <a:t>‹N°›</a:t>
            </a:fld>
            <a:endParaRPr lang="ar-SA" dirty="0"/>
          </a:p>
        </p:txBody>
      </p:sp>
    </p:spTree>
    <p:extLst>
      <p:ext uri="{BB962C8B-B14F-4D97-AF65-F5344CB8AC3E}">
        <p14:creationId xmlns:p14="http://schemas.microsoft.com/office/powerpoint/2010/main" val="1704233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2894C317-06EB-4330-A638-F9A984F22781}"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fld id="{44E45545-6AF9-4B29-B3B7-7303A407DD0C}" type="slidenum">
              <a:rPr lang="ar-DZ"/>
              <a:pPr/>
              <a:t>‹N°›</a:t>
            </a:fld>
            <a:endParaRPr lang="ar-SA" dirty="0"/>
          </a:p>
        </p:txBody>
      </p:sp>
    </p:spTree>
    <p:extLst>
      <p:ext uri="{BB962C8B-B14F-4D97-AF65-F5344CB8AC3E}">
        <p14:creationId xmlns:p14="http://schemas.microsoft.com/office/powerpoint/2010/main" val="3097228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07DB3E02-963A-4C9A-88E0-38B28798BB1B}"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8"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9" name="عنصر نائب لرقم الشريحة 5"/>
          <p:cNvSpPr>
            <a:spLocks noGrp="1"/>
          </p:cNvSpPr>
          <p:nvPr>
            <p:ph type="sldNum" sz="quarter" idx="12"/>
          </p:nvPr>
        </p:nvSpPr>
        <p:spPr/>
        <p:txBody>
          <a:bodyPr/>
          <a:lstStyle>
            <a:lvl1pPr>
              <a:defRPr/>
            </a:lvl1pPr>
          </a:lstStyle>
          <a:p>
            <a:fld id="{085D0709-B95C-4DCC-A692-A928B3D1C374}" type="slidenum">
              <a:rPr lang="ar-DZ"/>
              <a:pPr/>
              <a:t>‹N°›</a:t>
            </a:fld>
            <a:endParaRPr lang="ar-SA" dirty="0"/>
          </a:p>
        </p:txBody>
      </p:sp>
    </p:spTree>
    <p:extLst>
      <p:ext uri="{BB962C8B-B14F-4D97-AF65-F5344CB8AC3E}">
        <p14:creationId xmlns:p14="http://schemas.microsoft.com/office/powerpoint/2010/main" val="2420490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770B3D74-E999-45AF-BFA3-0B769497C3E0}"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4"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5" name="عنصر نائب لرقم الشريحة 5"/>
          <p:cNvSpPr>
            <a:spLocks noGrp="1"/>
          </p:cNvSpPr>
          <p:nvPr>
            <p:ph type="sldNum" sz="quarter" idx="12"/>
          </p:nvPr>
        </p:nvSpPr>
        <p:spPr/>
        <p:txBody>
          <a:bodyPr/>
          <a:lstStyle>
            <a:lvl1pPr>
              <a:defRPr/>
            </a:lvl1pPr>
          </a:lstStyle>
          <a:p>
            <a:fld id="{9DECDD45-0BAE-4C12-92E4-4F66276A6B02}" type="slidenum">
              <a:rPr lang="ar-DZ"/>
              <a:pPr/>
              <a:t>‹N°›</a:t>
            </a:fld>
            <a:endParaRPr lang="ar-SA" dirty="0"/>
          </a:p>
        </p:txBody>
      </p:sp>
    </p:spTree>
    <p:extLst>
      <p:ext uri="{BB962C8B-B14F-4D97-AF65-F5344CB8AC3E}">
        <p14:creationId xmlns:p14="http://schemas.microsoft.com/office/powerpoint/2010/main" val="682845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F621754F-5F5C-46F0-958D-37B4F949EA0F}"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3"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4" name="عنصر نائب لرقم الشريحة 5"/>
          <p:cNvSpPr>
            <a:spLocks noGrp="1"/>
          </p:cNvSpPr>
          <p:nvPr>
            <p:ph type="sldNum" sz="quarter" idx="12"/>
          </p:nvPr>
        </p:nvSpPr>
        <p:spPr/>
        <p:txBody>
          <a:bodyPr/>
          <a:lstStyle>
            <a:lvl1pPr>
              <a:defRPr/>
            </a:lvl1pPr>
          </a:lstStyle>
          <a:p>
            <a:fld id="{7C49FB4B-37FC-4EC6-9C1A-C59FBE60C8DD}" type="slidenum">
              <a:rPr lang="ar-DZ"/>
              <a:pPr/>
              <a:t>‹N°›</a:t>
            </a:fld>
            <a:endParaRPr lang="ar-SA" dirty="0"/>
          </a:p>
        </p:txBody>
      </p:sp>
    </p:spTree>
    <p:extLst>
      <p:ext uri="{BB962C8B-B14F-4D97-AF65-F5344CB8AC3E}">
        <p14:creationId xmlns:p14="http://schemas.microsoft.com/office/powerpoint/2010/main" val="1231867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59719133-3486-4188-9FA5-C007986F27AD}"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fld id="{073AFF07-1963-4752-8639-95EB80736926}" type="slidenum">
              <a:rPr lang="ar-DZ"/>
              <a:pPr/>
              <a:t>‹N°›</a:t>
            </a:fld>
            <a:endParaRPr lang="ar-SA" dirty="0"/>
          </a:p>
        </p:txBody>
      </p:sp>
    </p:spTree>
    <p:extLst>
      <p:ext uri="{BB962C8B-B14F-4D97-AF65-F5344CB8AC3E}">
        <p14:creationId xmlns:p14="http://schemas.microsoft.com/office/powerpoint/2010/main" val="277426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125F48B1-125C-4FC3-BE49-A447AA3E8688}"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ar-SA" dirty="0">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fld id="{B8B74B19-F1A1-4F58-AA7F-8862980947F9}" type="slidenum">
              <a:rPr lang="ar-DZ"/>
              <a:pPr/>
              <a:t>‹N°›</a:t>
            </a:fld>
            <a:endParaRPr lang="ar-SA" dirty="0"/>
          </a:p>
        </p:txBody>
      </p:sp>
    </p:spTree>
    <p:extLst>
      <p:ext uri="{BB962C8B-B14F-4D97-AF65-F5344CB8AC3E}">
        <p14:creationId xmlns:p14="http://schemas.microsoft.com/office/powerpoint/2010/main" val="310489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0000"/>
                <a:satMod val="92000"/>
                <a:lumMod val="120000"/>
              </a:schemeClr>
            </a:gs>
            <a:gs pos="72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rtl="1" fontAlgn="auto">
              <a:spcBef>
                <a:spcPts val="0"/>
              </a:spcBef>
              <a:spcAft>
                <a:spcPts val="0"/>
              </a:spcAft>
              <a:defRPr sz="1200" smtClean="0">
                <a:solidFill>
                  <a:schemeClr val="tx1">
                    <a:tint val="75000"/>
                  </a:schemeClr>
                </a:solidFill>
                <a:latin typeface="+mn-lt"/>
                <a:cs typeface="+mn-cs"/>
              </a:defRPr>
            </a:lvl1pPr>
          </a:lstStyle>
          <a:p>
            <a:pPr>
              <a:defRPr/>
            </a:pPr>
            <a:fld id="{38FCB948-67E6-41B7-AE80-DAE60EE633FC}" type="datetimeFigureOut">
              <a:rPr lang="ar-SA">
                <a:solidFill>
                  <a:prstClr val="black">
                    <a:tint val="75000"/>
                  </a:prstClr>
                </a:solidFill>
              </a:rPr>
              <a:pPr>
                <a:defRPr/>
              </a:pPr>
              <a:t>28/08/1436</a:t>
            </a:fld>
            <a:endParaRPr lang="ar-SA" dirty="0">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rtl="1" fontAlgn="auto">
              <a:spcBef>
                <a:spcPts val="0"/>
              </a:spcBef>
              <a:spcAft>
                <a:spcPts val="0"/>
              </a:spcAft>
              <a:defRPr sz="1200">
                <a:solidFill>
                  <a:schemeClr val="tx1">
                    <a:tint val="75000"/>
                  </a:schemeClr>
                </a:solidFill>
                <a:latin typeface="+mn-lt"/>
                <a:cs typeface="+mn-cs"/>
              </a:defRPr>
            </a:lvl1pPr>
          </a:lstStyle>
          <a:p>
            <a:pPr>
              <a:defRPr/>
            </a:pPr>
            <a:endParaRPr lang="ar-SA" dirty="0">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rtl="1">
              <a:defRPr sz="1200">
                <a:solidFill>
                  <a:srgbClr val="898989"/>
                </a:solidFill>
                <a:latin typeface="Calibri" panose="020F0502020204030204" pitchFamily="34" charset="0"/>
              </a:defRPr>
            </a:lvl1pPr>
          </a:lstStyle>
          <a:p>
            <a:pPr fontAlgn="base">
              <a:spcBef>
                <a:spcPct val="0"/>
              </a:spcBef>
              <a:spcAft>
                <a:spcPct val="0"/>
              </a:spcAft>
            </a:pPr>
            <a:fld id="{BCA20F43-0827-4879-AD08-27AF43FA50AB}" type="slidenum">
              <a:rPr lang="ar-DZ"/>
              <a:pPr fontAlgn="base">
                <a:spcBef>
                  <a:spcPct val="0"/>
                </a:spcBef>
                <a:spcAft>
                  <a:spcPct val="0"/>
                </a:spcAft>
              </a:pPr>
              <a:t>‹N°›</a:t>
            </a:fld>
            <a:endParaRPr lang="ar-SA" dirty="0"/>
          </a:p>
        </p:txBody>
      </p:sp>
    </p:spTree>
    <p:extLst>
      <p:ext uri="{BB962C8B-B14F-4D97-AF65-F5344CB8AC3E}">
        <p14:creationId xmlns:p14="http://schemas.microsoft.com/office/powerpoint/2010/main" val="1440694773"/>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2pPr>
      <a:lvl3pPr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3pPr>
      <a:lvl4pPr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4pPr>
      <a:lvl5pPr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5pPr>
      <a:lvl6pPr marL="457200"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6pPr>
      <a:lvl7pPr marL="914400"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7pPr>
      <a:lvl8pPr marL="1371600"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8pPr>
      <a:lvl9pPr marL="1828800" algn="ctr" rtl="1" fontAlgn="base">
        <a:spcBef>
          <a:spcPct val="0"/>
        </a:spcBef>
        <a:spcAft>
          <a:spcPct val="0"/>
        </a:spcAft>
        <a:defRPr sz="4400">
          <a:solidFill>
            <a:schemeClr val="tx1"/>
          </a:solidFill>
          <a:latin typeface="Calibri" panose="020F0502020204030204" pitchFamily="34" charset="0"/>
          <a:cs typeface="Times New Roman" panose="02020603050405020304" pitchFamily="18" charset="0"/>
        </a:defRPr>
      </a:lvl9pPr>
    </p:titleStyle>
    <p:bodyStyle>
      <a:lvl1pPr marL="342900" indent="-342900" algn="r" rtl="1"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0000"/>
                <a:satMod val="92000"/>
                <a:lumMod val="120000"/>
              </a:schemeClr>
            </a:gs>
            <a:gs pos="72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38FCB948-67E6-41B7-AE80-DAE60EE633FC}" type="datetimeFigureOut">
              <a:rPr lang="ar-SA" smtClean="0">
                <a:solidFill>
                  <a:prstClr val="black">
                    <a:tint val="75000"/>
                  </a:prstClr>
                </a:solidFill>
              </a:rPr>
              <a:pPr>
                <a:defRPr/>
              </a:pPr>
              <a:t>28/08/1436</a:t>
            </a:fld>
            <a:endParaRPr lang="ar-SA" dirty="0">
              <a:solidFill>
                <a:prstClr val="black">
                  <a:tint val="75000"/>
                </a:prstClr>
              </a:solidFill>
            </a:endParaRP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ar-SA" dirty="0">
              <a:solidFill>
                <a:prstClr val="black">
                  <a:tint val="75000"/>
                </a:prstClr>
              </a:solidFill>
            </a:endParaRP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fontAlgn="base">
              <a:spcBef>
                <a:spcPct val="0"/>
              </a:spcBef>
              <a:spcAft>
                <a:spcPct val="0"/>
              </a:spcAft>
            </a:pPr>
            <a:fld id="{BCA20F43-0827-4879-AD08-27AF43FA50AB}" type="slidenum">
              <a:rPr lang="ar-DZ" smtClean="0"/>
              <a:pPr fontAlgn="base">
                <a:spcBef>
                  <a:spcPct val="0"/>
                </a:spcBef>
                <a:spcAft>
                  <a:spcPct val="0"/>
                </a:spcAft>
              </a:pPr>
              <a:t>‹N°›</a:t>
            </a:fld>
            <a:endParaRPr lang="ar-SA" dirty="0"/>
          </a:p>
        </p:txBody>
      </p:sp>
    </p:spTree>
    <p:extLst>
      <p:ext uri="{BB962C8B-B14F-4D97-AF65-F5344CB8AC3E}">
        <p14:creationId xmlns:p14="http://schemas.microsoft.com/office/powerpoint/2010/main" val="2062066489"/>
      </p:ext>
    </p:extLst>
  </p:cSld>
  <p:clrMap bg1="lt1" tx1="dk1" bg2="lt2" tx2="dk2" accent1="accent1" accent2="accent2" accent3="accent3" accent4="accent4" accent5="accent5" accent6="accent6" hlink="hlink" folHlink="folHlink"/>
  <p:sldLayoutIdLst>
    <p:sldLayoutId id="2147484232" r:id="rId1"/>
    <p:sldLayoutId id="2147484233" r:id="rId2"/>
    <p:sldLayoutId id="2147484234" r:id="rId3"/>
    <p:sldLayoutId id="2147484235" r:id="rId4"/>
    <p:sldLayoutId id="2147484236" r:id="rId5"/>
    <p:sldLayoutId id="2147484237" r:id="rId6"/>
    <p:sldLayoutId id="2147484238" r:id="rId7"/>
    <p:sldLayoutId id="2147484239" r:id="rId8"/>
    <p:sldLayoutId id="2147484240" r:id="rId9"/>
    <p:sldLayoutId id="2147484241" r:id="rId10"/>
    <p:sldLayoutId id="2147484242" r:id="rId11"/>
    <p:sldLayoutId id="2147484243" r:id="rId12"/>
    <p:sldLayoutId id="2147484244" r:id="rId13"/>
    <p:sldLayoutId id="2147484245" r:id="rId14"/>
    <p:sldLayoutId id="2147484246" r:id="rId15"/>
    <p:sldLayoutId id="214748424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3.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chart" Target="../charts/chart10.xml"/><Relationship Id="rId4" Type="http://schemas.openxmlformats.org/officeDocument/2006/relationships/chart" Target="../charts/char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descr="C:\Documents and Settings\Administrator\سطح المكتب\01198326894.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04813"/>
            <a:ext cx="9144000" cy="77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6" descr="C:\Documents and Settings\Administrator\سطح المكتب\ميموار\13066875501545.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5875" y="7372350"/>
            <a:ext cx="6389688"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C:\Documents and Settings\Administrator\سطح المكتب\ميموار\13066875501545.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7156" y="-2592388"/>
            <a:ext cx="6389688"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3" descr="iUj44929.gif"/>
          <p:cNvPicPr/>
          <p:nvPr/>
        </p:nvPicPr>
        <p:blipFill>
          <a:blip r:embed="rId4" cstate="print">
            <a:duotone>
              <a:prstClr val="black"/>
              <a:schemeClr val="accent1">
                <a:tint val="45000"/>
                <a:satMod val="400000"/>
              </a:schemeClr>
            </a:duotone>
          </a:blip>
          <a:srcRect/>
          <a:stretch>
            <a:fillRect/>
          </a:stretch>
        </p:blipFill>
        <p:spPr bwMode="auto">
          <a:xfrm>
            <a:off x="0" y="806449"/>
            <a:ext cx="9144000" cy="535463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425737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path" presetSubtype="0" accel="50000" decel="50000" fill="hold" nodeType="afterEffect">
                                  <p:stCondLst>
                                    <p:cond delay="0"/>
                                  </p:stCondLst>
                                  <p:childTnLst>
                                    <p:animMotion origin="layout" path="M 0 -4.07407E-6 L 0.00139 0.29977 " pathEditMode="relative" rAng="0" ptsTypes="AA">
                                      <p:cBhvr>
                                        <p:cTn id="6" dur="1500" fill="hold"/>
                                        <p:tgtEl>
                                          <p:spTgt spid="9"/>
                                        </p:tgtEl>
                                        <p:attrNameLst>
                                          <p:attrName>ppt_x</p:attrName>
                                          <p:attrName>ppt_y</p:attrName>
                                        </p:attrNameLst>
                                      </p:cBhvr>
                                      <p:rCtr x="69" y="15000"/>
                                    </p:animMotion>
                                  </p:childTnLst>
                                </p:cTn>
                              </p:par>
                            </p:childTnLst>
                          </p:cTn>
                        </p:par>
                        <p:par>
                          <p:cTn id="7" fill="hold">
                            <p:stCondLst>
                              <p:cond delay="1500"/>
                            </p:stCondLst>
                            <p:childTnLst>
                              <p:par>
                                <p:cTn id="8" presetID="42" presetClass="path" presetSubtype="0" accel="50000" decel="50000" fill="hold" nodeType="afterEffect">
                                  <p:stCondLst>
                                    <p:cond delay="0"/>
                                  </p:stCondLst>
                                  <p:childTnLst>
                                    <p:animMotion origin="layout" path="M -5.55556E-7 -3.33333E-6 L 0.00313 -0.32453 " pathEditMode="relative" rAng="0" ptsTypes="AA">
                                      <p:cBhvr>
                                        <p:cTn id="9" dur="1500" fill="hold"/>
                                        <p:tgtEl>
                                          <p:spTgt spid="2054"/>
                                        </p:tgtEl>
                                        <p:attrNameLst>
                                          <p:attrName>ppt_x</p:attrName>
                                          <p:attrName>ppt_y</p:attrName>
                                        </p:attrNameLst>
                                      </p:cBhvr>
                                      <p:rCtr x="156" y="-16227"/>
                                    </p:animMotion>
                                  </p:childTnLst>
                                </p:cTn>
                              </p:par>
                            </p:childTnLst>
                          </p:cTn>
                        </p:par>
                        <p:par>
                          <p:cTn id="10" fill="hold">
                            <p:stCondLst>
                              <p:cond delay="3000"/>
                            </p:stCondLst>
                            <p:childTnLst>
                              <p:par>
                                <p:cTn id="11" presetID="26"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80">
                                          <p:stCondLst>
                                            <p:cond delay="0"/>
                                          </p:stCondLst>
                                        </p:cTn>
                                        <p:tgtEl>
                                          <p:spTgt spid="10"/>
                                        </p:tgtEl>
                                      </p:cBhvr>
                                    </p:animEffect>
                                    <p:anim calcmode="lin" valueType="num">
                                      <p:cBhvr>
                                        <p:cTn id="1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9" dur="26">
                                          <p:stCondLst>
                                            <p:cond delay="650"/>
                                          </p:stCondLst>
                                        </p:cTn>
                                        <p:tgtEl>
                                          <p:spTgt spid="10"/>
                                        </p:tgtEl>
                                      </p:cBhvr>
                                      <p:to x="100000" y="60000"/>
                                    </p:animScale>
                                    <p:animScale>
                                      <p:cBhvr>
                                        <p:cTn id="20" dur="166" decel="50000">
                                          <p:stCondLst>
                                            <p:cond delay="676"/>
                                          </p:stCondLst>
                                        </p:cTn>
                                        <p:tgtEl>
                                          <p:spTgt spid="10"/>
                                        </p:tgtEl>
                                      </p:cBhvr>
                                      <p:to x="100000" y="100000"/>
                                    </p:animScale>
                                    <p:animScale>
                                      <p:cBhvr>
                                        <p:cTn id="21" dur="26">
                                          <p:stCondLst>
                                            <p:cond delay="1312"/>
                                          </p:stCondLst>
                                        </p:cTn>
                                        <p:tgtEl>
                                          <p:spTgt spid="10"/>
                                        </p:tgtEl>
                                      </p:cBhvr>
                                      <p:to x="100000" y="80000"/>
                                    </p:animScale>
                                    <p:animScale>
                                      <p:cBhvr>
                                        <p:cTn id="22" dur="166" decel="50000">
                                          <p:stCondLst>
                                            <p:cond delay="1338"/>
                                          </p:stCondLst>
                                        </p:cTn>
                                        <p:tgtEl>
                                          <p:spTgt spid="10"/>
                                        </p:tgtEl>
                                      </p:cBhvr>
                                      <p:to x="100000" y="100000"/>
                                    </p:animScale>
                                    <p:animScale>
                                      <p:cBhvr>
                                        <p:cTn id="23" dur="26">
                                          <p:stCondLst>
                                            <p:cond delay="1642"/>
                                          </p:stCondLst>
                                        </p:cTn>
                                        <p:tgtEl>
                                          <p:spTgt spid="10"/>
                                        </p:tgtEl>
                                      </p:cBhvr>
                                      <p:to x="100000" y="90000"/>
                                    </p:animScale>
                                    <p:animScale>
                                      <p:cBhvr>
                                        <p:cTn id="24" dur="166" decel="50000">
                                          <p:stCondLst>
                                            <p:cond delay="1668"/>
                                          </p:stCondLst>
                                        </p:cTn>
                                        <p:tgtEl>
                                          <p:spTgt spid="10"/>
                                        </p:tgtEl>
                                      </p:cBhvr>
                                      <p:to x="100000" y="100000"/>
                                    </p:animScale>
                                    <p:animScale>
                                      <p:cBhvr>
                                        <p:cTn id="25" dur="26">
                                          <p:stCondLst>
                                            <p:cond delay="1808"/>
                                          </p:stCondLst>
                                        </p:cTn>
                                        <p:tgtEl>
                                          <p:spTgt spid="10"/>
                                        </p:tgtEl>
                                      </p:cBhvr>
                                      <p:to x="100000" y="95000"/>
                                    </p:animScale>
                                    <p:animScale>
                                      <p:cBhvr>
                                        <p:cTn id="26"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مستطيل مستدير الزوايا 21"/>
          <p:cNvSpPr/>
          <p:nvPr/>
        </p:nvSpPr>
        <p:spPr>
          <a:xfrm>
            <a:off x="2790837" y="1192189"/>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00" b="1" dirty="0">
              <a:latin typeface="Times New Roman" pitchFamily="18" charset="0"/>
              <a:cs typeface="Times New Roman" pitchFamily="18" charset="0"/>
            </a:endParaRPr>
          </a:p>
        </p:txBody>
      </p:sp>
      <p:sp>
        <p:nvSpPr>
          <p:cNvPr id="12" name="AutoShape 35"/>
          <p:cNvSpPr>
            <a:spLocks noChangeArrowheads="1"/>
          </p:cNvSpPr>
          <p:nvPr/>
        </p:nvSpPr>
        <p:spPr bwMode="auto">
          <a:xfrm>
            <a:off x="2590801" y="207964"/>
            <a:ext cx="5805054" cy="54018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Caractérisation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des</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matériaux</a:t>
            </a:r>
          </a:p>
        </p:txBody>
      </p:sp>
      <p:sp>
        <p:nvSpPr>
          <p:cNvPr id="26" name="مستطيل 1"/>
          <p:cNvSpPr/>
          <p:nvPr/>
        </p:nvSpPr>
        <p:spPr>
          <a:xfrm>
            <a:off x="2999946" y="1549400"/>
            <a:ext cx="5868283" cy="4012380"/>
          </a:xfrm>
          <a:prstGeom prst="rect">
            <a:avLst/>
          </a:prstGeom>
        </p:spPr>
        <p:txBody>
          <a:bodyPr wrap="square">
            <a:spAutoFit/>
          </a:bodyPr>
          <a:lstStyle/>
          <a:p>
            <a:pPr marL="342900" indent="-342900" algn="ctr">
              <a:spcBef>
                <a:spcPct val="20000"/>
              </a:spcBef>
              <a:spcAft>
                <a:spcPts val="1000"/>
              </a:spcAft>
              <a:buClr>
                <a:srgbClr val="FF0000"/>
              </a:buClr>
              <a:buSzPct val="120000"/>
              <a:buFont typeface="+mj-lt"/>
              <a:buAutoNum type="arabicPeriod"/>
            </a:pPr>
            <a:r>
              <a:rPr lang="fr-FR" b="1" i="1" dirty="0" smtClean="0">
                <a:solidFill>
                  <a:srgbClr val="FF0000"/>
                </a:solidFill>
                <a:latin typeface="Bell MT" pitchFamily="18" charset="0"/>
                <a:cs typeface="Arial" panose="020B0604020202020204" pitchFamily="34" charset="0"/>
              </a:rPr>
              <a:t>Sable </a:t>
            </a:r>
            <a:r>
              <a:rPr lang="fr-FR" b="1" i="1" dirty="0">
                <a:solidFill>
                  <a:srgbClr val="FF0000"/>
                </a:solidFill>
                <a:latin typeface="Bell MT" pitchFamily="18" charset="0"/>
                <a:cs typeface="Arial" panose="020B0604020202020204" pitchFamily="34" charset="0"/>
              </a:rPr>
              <a:t>0/5: </a:t>
            </a:r>
            <a:endParaRPr lang="fr-FR" b="1" i="1" dirty="0" smtClean="0">
              <a:solidFill>
                <a:srgbClr val="FF0000"/>
              </a:solidFill>
              <a:latin typeface="Bell MT" pitchFamily="18" charset="0"/>
              <a:cs typeface="Arial" panose="020B0604020202020204" pitchFamily="34" charset="0"/>
            </a:endParaRPr>
          </a:p>
          <a:p>
            <a:pPr>
              <a:spcBef>
                <a:spcPct val="20000"/>
              </a:spcBef>
              <a:spcAft>
                <a:spcPts val="1000"/>
              </a:spcAft>
              <a:buClr>
                <a:schemeClr val="tx1"/>
              </a:buClr>
              <a:buSzPct val="120000"/>
            </a:pPr>
            <a:r>
              <a:rPr lang="fr-FR" sz="2000" b="1" i="1" dirty="0" smtClean="0">
                <a:latin typeface="Bell MT" pitchFamily="18" charset="0"/>
                <a:cs typeface="Arial" panose="020B0604020202020204" pitchFamily="34" charset="0"/>
              </a:rPr>
              <a:t>Les </a:t>
            </a:r>
            <a:r>
              <a:rPr lang="fr-FR" sz="2000" b="1" i="1" dirty="0">
                <a:latin typeface="Bell MT" pitchFamily="18" charset="0"/>
                <a:cs typeface="Arial" panose="020B0604020202020204" pitchFamily="34" charset="0"/>
              </a:rPr>
              <a:t>sables utilisé dans notre travail expérimentale sont </a:t>
            </a:r>
            <a:r>
              <a:rPr lang="fr-FR" sz="2000" b="1" i="1" dirty="0" smtClean="0">
                <a:latin typeface="Bell MT" pitchFamily="18" charset="0"/>
                <a:cs typeface="Arial" panose="020B0604020202020204" pitchFamily="34" charset="0"/>
              </a:rPr>
              <a:t>:</a:t>
            </a:r>
            <a:r>
              <a:rPr lang="fr-FR" sz="2000" b="1" i="1" dirty="0">
                <a:latin typeface="Bell MT" pitchFamily="18" charset="0"/>
                <a:cs typeface="Arial" panose="020B0604020202020204" pitchFamily="34" charset="0"/>
              </a:rPr>
              <a:t>  </a:t>
            </a:r>
          </a:p>
          <a:p>
            <a:pPr marL="342900" indent="-342900">
              <a:spcBef>
                <a:spcPct val="20000"/>
              </a:spcBef>
              <a:spcAft>
                <a:spcPts val="1000"/>
              </a:spcAft>
              <a:buClr>
                <a:schemeClr val="tx2"/>
              </a:buClr>
              <a:buSzPct val="90000"/>
              <a:buAutoNum type="alphaLcPeriod"/>
            </a:pPr>
            <a:r>
              <a:rPr lang="fr-FR" sz="2000" b="1" i="1" dirty="0" smtClean="0">
                <a:latin typeface="Bell MT" pitchFamily="18" charset="0"/>
                <a:cs typeface="Arial" panose="020B0604020202020204" pitchFamily="34" charset="0"/>
              </a:rPr>
              <a:t>Sable </a:t>
            </a:r>
            <a:r>
              <a:rPr lang="fr-FR" sz="2000" b="1" i="1" dirty="0">
                <a:latin typeface="Bell MT" pitchFamily="18" charset="0"/>
                <a:cs typeface="Arial" panose="020B0604020202020204" pitchFamily="34" charset="0"/>
              </a:rPr>
              <a:t>de rivière 1(oued Baghlia</a:t>
            </a:r>
            <a:r>
              <a:rPr lang="fr-FR" sz="2000" b="1" i="1" dirty="0" smtClean="0">
                <a:latin typeface="Bell MT" pitchFamily="18" charset="0"/>
                <a:cs typeface="Arial" panose="020B0604020202020204" pitchFamily="34" charset="0"/>
              </a:rPr>
              <a:t>)</a:t>
            </a:r>
          </a:p>
          <a:p>
            <a:pPr marL="342900" lvl="0" indent="-342900">
              <a:spcBef>
                <a:spcPct val="20000"/>
              </a:spcBef>
              <a:spcAft>
                <a:spcPts val="1000"/>
              </a:spcAft>
              <a:buClr>
                <a:schemeClr val="tx2"/>
              </a:buClr>
              <a:buSzPct val="90000"/>
              <a:buFontTx/>
              <a:buAutoNum type="alphaLcPeriod"/>
            </a:pPr>
            <a:r>
              <a:rPr lang="fr-FR" sz="2000" b="1" i="1" dirty="0">
                <a:latin typeface="Bell MT" pitchFamily="18" charset="0"/>
                <a:cs typeface="Arial" panose="020B0604020202020204" pitchFamily="34" charset="0"/>
              </a:rPr>
              <a:t>S</a:t>
            </a:r>
            <a:r>
              <a:rPr lang="fr-FR" sz="2000" b="1" i="1" dirty="0" smtClean="0">
                <a:latin typeface="Bell MT" pitchFamily="18" charset="0"/>
                <a:cs typeface="Arial" panose="020B0604020202020204" pitchFamily="34" charset="0"/>
              </a:rPr>
              <a:t>able </a:t>
            </a:r>
            <a:r>
              <a:rPr lang="fr-FR" sz="2000" b="1" i="1" dirty="0">
                <a:latin typeface="Bell MT" pitchFamily="18" charset="0"/>
                <a:cs typeface="Arial" panose="020B0604020202020204" pitchFamily="34" charset="0"/>
              </a:rPr>
              <a:t>de rivière 2( Oued </a:t>
            </a:r>
            <a:r>
              <a:rPr lang="fr-FR" sz="2000" b="1" i="1" dirty="0" smtClean="0">
                <a:latin typeface="Bell MT" pitchFamily="18" charset="0"/>
                <a:cs typeface="Arial" panose="020B0604020202020204" pitchFamily="34" charset="0"/>
              </a:rPr>
              <a:t>seuf)</a:t>
            </a:r>
          </a:p>
          <a:p>
            <a:pPr marL="342900" lvl="0" indent="-342900">
              <a:spcBef>
                <a:spcPct val="20000"/>
              </a:spcBef>
              <a:spcAft>
                <a:spcPts val="1000"/>
              </a:spcAft>
              <a:buClr>
                <a:schemeClr val="tx2"/>
              </a:buClr>
              <a:buSzPct val="90000"/>
              <a:buFontTx/>
              <a:buAutoNum type="alphaLcPeriod"/>
            </a:pPr>
            <a:r>
              <a:rPr lang="fr-FR" sz="2000" b="1" i="1" dirty="0">
                <a:latin typeface="Bell MT" pitchFamily="18" charset="0"/>
                <a:cs typeface="Arial" panose="020B0604020202020204" pitchFamily="34" charset="0"/>
              </a:rPr>
              <a:t>S</a:t>
            </a:r>
            <a:r>
              <a:rPr lang="fr-FR" sz="2000" b="1" i="1" dirty="0" smtClean="0">
                <a:latin typeface="Bell MT" pitchFamily="18" charset="0"/>
                <a:cs typeface="Arial" panose="020B0604020202020204" pitchFamily="34" charset="0"/>
              </a:rPr>
              <a:t>able </a:t>
            </a:r>
            <a:r>
              <a:rPr lang="fr-FR" sz="2000" b="1" i="1" dirty="0">
                <a:latin typeface="Bell MT" pitchFamily="18" charset="0"/>
                <a:cs typeface="Arial" panose="020B0604020202020204" pitchFamily="34" charset="0"/>
              </a:rPr>
              <a:t>de Carrière 1( l’</a:t>
            </a:r>
            <a:r>
              <a:rPr lang="fr-FR" sz="2000" b="1" i="1" dirty="0" err="1">
                <a:latin typeface="Bell MT" pitchFamily="18" charset="0"/>
                <a:cs typeface="Arial" panose="020B0604020202020204" pitchFamily="34" charset="0"/>
              </a:rPr>
              <a:t>mhire</a:t>
            </a:r>
            <a:r>
              <a:rPr lang="fr-FR" sz="2000" b="1" i="1" dirty="0" smtClean="0">
                <a:latin typeface="Bell MT" pitchFamily="18" charset="0"/>
                <a:cs typeface="Arial" panose="020B0604020202020204" pitchFamily="34" charset="0"/>
              </a:rPr>
              <a:t>)</a:t>
            </a:r>
          </a:p>
          <a:p>
            <a:pPr marL="342900" indent="-342900">
              <a:spcBef>
                <a:spcPct val="20000"/>
              </a:spcBef>
              <a:spcAft>
                <a:spcPts val="1000"/>
              </a:spcAft>
              <a:buClr>
                <a:schemeClr val="tx2"/>
              </a:buClr>
              <a:buSzPct val="90000"/>
              <a:buFontTx/>
              <a:buAutoNum type="alphaLcPeriod"/>
            </a:pPr>
            <a:r>
              <a:rPr lang="fr-FR" sz="2000" b="1" i="1" dirty="0" smtClean="0">
                <a:latin typeface="Bell MT" pitchFamily="18" charset="0"/>
                <a:cs typeface="Arial" panose="020B0604020202020204" pitchFamily="34" charset="0"/>
              </a:rPr>
              <a:t>Sable </a:t>
            </a:r>
            <a:r>
              <a:rPr lang="fr-FR" sz="2000" b="1" i="1" dirty="0">
                <a:latin typeface="Bell MT" pitchFamily="18" charset="0"/>
                <a:cs typeface="Arial" panose="020B0604020202020204" pitchFamily="34" charset="0"/>
              </a:rPr>
              <a:t>de carrière 2 (l’ache)</a:t>
            </a:r>
          </a:p>
          <a:p>
            <a:pPr marL="342900" lvl="0" indent="-342900">
              <a:spcBef>
                <a:spcPct val="20000"/>
              </a:spcBef>
              <a:spcAft>
                <a:spcPts val="1000"/>
              </a:spcAft>
              <a:buClr>
                <a:schemeClr val="tx2"/>
              </a:buClr>
              <a:buSzPct val="90000"/>
              <a:buFontTx/>
              <a:buAutoNum type="alphaLcPeriod"/>
            </a:pPr>
            <a:endParaRPr lang="fr-FR" sz="1600" b="1" i="1" dirty="0">
              <a:solidFill>
                <a:srgbClr val="92D050"/>
              </a:solidFill>
              <a:latin typeface="Bell MT" pitchFamily="18" charset="0"/>
              <a:cs typeface="Arial" panose="020B0604020202020204" pitchFamily="34" charset="0"/>
            </a:endParaRPr>
          </a:p>
          <a:p>
            <a:pPr marL="342900" indent="-342900">
              <a:spcBef>
                <a:spcPct val="20000"/>
              </a:spcBef>
              <a:spcAft>
                <a:spcPts val="1000"/>
              </a:spcAft>
              <a:buClr>
                <a:schemeClr val="tx2"/>
              </a:buClr>
              <a:buSzPct val="90000"/>
              <a:buAutoNum type="alphaLcPeriod"/>
            </a:pPr>
            <a:endParaRPr lang="fr-FR" sz="1600" b="1" i="1" dirty="0">
              <a:solidFill>
                <a:srgbClr val="92D050"/>
              </a:solidFill>
              <a:latin typeface="Bell MT" pitchFamily="18" charset="0"/>
              <a:cs typeface="Arial" panose="020B0604020202020204" pitchFamily="34" charset="0"/>
            </a:endParaRPr>
          </a:p>
        </p:txBody>
      </p:sp>
      <p:sp>
        <p:nvSpPr>
          <p:cNvPr id="30" name="مستطيل مستدير الزوايا 18"/>
          <p:cNvSpPr/>
          <p:nvPr/>
        </p:nvSpPr>
        <p:spPr>
          <a:xfrm>
            <a:off x="174625" y="4114801"/>
            <a:ext cx="2413000" cy="7849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Caractérisation des matériaux</a:t>
            </a:r>
          </a:p>
        </p:txBody>
      </p:sp>
      <p:sp>
        <p:nvSpPr>
          <p:cNvPr id="31"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32"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33" name="مستطيل مستدير الزوايا 8"/>
          <p:cNvSpPr/>
          <p:nvPr/>
        </p:nvSpPr>
        <p:spPr>
          <a:xfrm>
            <a:off x="160482" y="2020529"/>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34"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35"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36"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Tree>
    <p:extLst>
      <p:ext uri="{BB962C8B-B14F-4D97-AF65-F5344CB8AC3E}">
        <p14:creationId xmlns:p14="http://schemas.microsoft.com/office/powerpoint/2010/main" val="15618456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750"/>
                                        <p:tgtEl>
                                          <p:spTgt spid="26"/>
                                        </p:tgtEl>
                                      </p:cBhvr>
                                    </p:animEffect>
                                  </p:childTnLst>
                                </p:cTn>
                              </p:par>
                            </p:childTnLst>
                          </p:cTn>
                        </p:par>
                        <p:par>
                          <p:cTn id="12" fill="hold">
                            <p:stCondLst>
                              <p:cond delay="1250"/>
                            </p:stCondLst>
                            <p:childTnLst>
                              <p:par>
                                <p:cTn id="13" presetID="42" presetClass="path" presetSubtype="0" accel="50000" decel="50000" fill="hold" grpId="0" nodeType="afterEffect">
                                  <p:stCondLst>
                                    <p:cond delay="0"/>
                                  </p:stCondLst>
                                  <p:childTnLst>
                                    <p:animMotion origin="layout" path="M 3.33333E-6 3.7037E-7 L 3.33333E-6 -0.18704 " pathEditMode="relative" rAng="0" ptsTypes="AA">
                                      <p:cBhvr>
                                        <p:cTn id="14" dur="2000" fill="hold"/>
                                        <p:tgtEl>
                                          <p:spTgt spid="30"/>
                                        </p:tgtEl>
                                        <p:attrNameLst>
                                          <p:attrName>ppt_x</p:attrName>
                                          <p:attrName>ppt_y</p:attrName>
                                        </p:attrNameLst>
                                      </p:cBhvr>
                                      <p:rCtr x="0" y="-9352"/>
                                    </p:animMotion>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6">
                                            <p:txEl>
                                              <p:pRg st="0" end="0"/>
                                            </p:txEl>
                                          </p:spTgt>
                                        </p:tgtEl>
                                        <p:attrNameLst>
                                          <p:attrName>style.visibility</p:attrName>
                                        </p:attrNameLst>
                                      </p:cBhvr>
                                      <p:to>
                                        <p:strVal val="visible"/>
                                      </p:to>
                                    </p:set>
                                    <p:animEffect transition="in" filter="barn(inVertical)">
                                      <p:cBhvr>
                                        <p:cTn id="19" dur="500"/>
                                        <p:tgtEl>
                                          <p:spTgt spid="26">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6">
                                            <p:txEl>
                                              <p:pRg st="1" end="1"/>
                                            </p:txEl>
                                          </p:spTgt>
                                        </p:tgtEl>
                                        <p:attrNameLst>
                                          <p:attrName>style.visibility</p:attrName>
                                        </p:attrNameLst>
                                      </p:cBhvr>
                                      <p:to>
                                        <p:strVal val="visible"/>
                                      </p:to>
                                    </p:set>
                                    <p:animEffect transition="in" filter="wipe(down)">
                                      <p:cBhvr>
                                        <p:cTn id="24" dur="500"/>
                                        <p:tgtEl>
                                          <p:spTgt spid="26">
                                            <p:txEl>
                                              <p:pRg st="1" end="1"/>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26">
                                            <p:txEl>
                                              <p:pRg st="2" end="2"/>
                                            </p:txEl>
                                          </p:spTgt>
                                        </p:tgtEl>
                                        <p:attrNameLst>
                                          <p:attrName>style.visibility</p:attrName>
                                        </p:attrNameLst>
                                      </p:cBhvr>
                                      <p:to>
                                        <p:strVal val="visible"/>
                                      </p:to>
                                    </p:set>
                                    <p:animEffect transition="in" filter="wipe(down)">
                                      <p:cBhvr>
                                        <p:cTn id="27" dur="500"/>
                                        <p:tgtEl>
                                          <p:spTgt spid="26">
                                            <p:txEl>
                                              <p:pRg st="2" end="2"/>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26">
                                            <p:txEl>
                                              <p:pRg st="3" end="3"/>
                                            </p:txEl>
                                          </p:spTgt>
                                        </p:tgtEl>
                                        <p:attrNameLst>
                                          <p:attrName>style.visibility</p:attrName>
                                        </p:attrNameLst>
                                      </p:cBhvr>
                                      <p:to>
                                        <p:strVal val="visible"/>
                                      </p:to>
                                    </p:set>
                                    <p:animEffect transition="in" filter="wipe(down)">
                                      <p:cBhvr>
                                        <p:cTn id="30" dur="500"/>
                                        <p:tgtEl>
                                          <p:spTgt spid="26">
                                            <p:txEl>
                                              <p:pRg st="3" end="3"/>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26">
                                            <p:txEl>
                                              <p:pRg st="4" end="4"/>
                                            </p:txEl>
                                          </p:spTgt>
                                        </p:tgtEl>
                                        <p:attrNameLst>
                                          <p:attrName>style.visibility</p:attrName>
                                        </p:attrNameLst>
                                      </p:cBhvr>
                                      <p:to>
                                        <p:strVal val="visible"/>
                                      </p:to>
                                    </p:set>
                                    <p:animEffect transition="in" filter="wipe(down)">
                                      <p:cBhvr>
                                        <p:cTn id="33" dur="500"/>
                                        <p:tgtEl>
                                          <p:spTgt spid="26">
                                            <p:txEl>
                                              <p:pRg st="4" end="4"/>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26">
                                            <p:txEl>
                                              <p:pRg st="5" end="5"/>
                                            </p:txEl>
                                          </p:spTgt>
                                        </p:tgtEl>
                                        <p:attrNameLst>
                                          <p:attrName>style.visibility</p:attrName>
                                        </p:attrNameLst>
                                      </p:cBhvr>
                                      <p:to>
                                        <p:strVal val="visible"/>
                                      </p:to>
                                    </p:set>
                                    <p:animEffect transition="in" filter="wipe(down)">
                                      <p:cBhvr>
                                        <p:cTn id="36" dur="500"/>
                                        <p:tgtEl>
                                          <p:spTgt spid="2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مستدير الزوايا 21"/>
          <p:cNvSpPr/>
          <p:nvPr/>
        </p:nvSpPr>
        <p:spPr>
          <a:xfrm>
            <a:off x="2790837" y="1245093"/>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lvl="0" algn="just">
              <a:lnSpc>
                <a:spcPct val="150000"/>
              </a:lnSpc>
              <a:spcAft>
                <a:spcPts val="0"/>
              </a:spcAft>
            </a:pPr>
            <a:endParaRPr lang="fr-FR" sz="1600" dirty="0">
              <a:latin typeface="Calibri"/>
              <a:ea typeface="Calibri"/>
              <a:cs typeface="Arial"/>
            </a:endParaRPr>
          </a:p>
        </p:txBody>
      </p:sp>
      <p:sp>
        <p:nvSpPr>
          <p:cNvPr id="12" name="AutoShape 35"/>
          <p:cNvSpPr>
            <a:spLocks noChangeArrowheads="1"/>
          </p:cNvSpPr>
          <p:nvPr/>
        </p:nvSpPr>
        <p:spPr bwMode="auto">
          <a:xfrm>
            <a:off x="2590801" y="207964"/>
            <a:ext cx="5805054" cy="54018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Caractérisation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des</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matériaux</a:t>
            </a:r>
          </a:p>
        </p:txBody>
      </p:sp>
      <p:sp>
        <p:nvSpPr>
          <p:cNvPr id="13" name="مستطيل مستدير الزوايا 18"/>
          <p:cNvSpPr/>
          <p:nvPr/>
        </p:nvSpPr>
        <p:spPr>
          <a:xfrm>
            <a:off x="174625" y="4114801"/>
            <a:ext cx="2413000" cy="7849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Caractérisation des matériaux</a:t>
            </a:r>
          </a:p>
        </p:txBody>
      </p:sp>
      <p:sp>
        <p:nvSpPr>
          <p:cNvPr id="14"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5"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6" name="مستطيل مستدير الزوايا 8"/>
          <p:cNvSpPr/>
          <p:nvPr/>
        </p:nvSpPr>
        <p:spPr>
          <a:xfrm>
            <a:off x="160482" y="2020529"/>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7"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18"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6"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9" name="Rectangle 18"/>
          <p:cNvSpPr/>
          <p:nvPr/>
        </p:nvSpPr>
        <p:spPr>
          <a:xfrm>
            <a:off x="2999946" y="4899741"/>
            <a:ext cx="5963945" cy="400110"/>
          </a:xfrm>
          <a:prstGeom prst="rect">
            <a:avLst/>
          </a:prstGeom>
        </p:spPr>
        <p:txBody>
          <a:bodyPr wrap="square">
            <a:spAutoFit/>
          </a:bodyPr>
          <a:lstStyle/>
          <a:p>
            <a:pPr lvl="0" algn="ctr">
              <a:spcAft>
                <a:spcPts val="1000"/>
              </a:spcAft>
            </a:pPr>
            <a:r>
              <a:rPr lang="fr-FR" sz="2000" b="1" i="1" dirty="0" smtClean="0">
                <a:latin typeface="Bell MT" pitchFamily="18" charset="0"/>
                <a:cs typeface="Arial" panose="020B0604020202020204" pitchFamily="34" charset="0"/>
              </a:rPr>
              <a:t>Courbe </a:t>
            </a:r>
            <a:r>
              <a:rPr lang="fr-FR" sz="2000" b="1" i="1" dirty="0">
                <a:latin typeface="Bell MT" pitchFamily="18" charset="0"/>
                <a:cs typeface="Arial" panose="020B0604020202020204" pitchFamily="34" charset="0"/>
              </a:rPr>
              <a:t>d’analyse granulométrique sable de rivière 1</a:t>
            </a:r>
          </a:p>
        </p:txBody>
      </p:sp>
      <p:graphicFrame>
        <p:nvGraphicFramePr>
          <p:cNvPr id="20" name="Graphique 19"/>
          <p:cNvGraphicFramePr/>
          <p:nvPr>
            <p:extLst>
              <p:ext uri="{D42A27DB-BD31-4B8C-83A1-F6EECF244321}">
                <p14:modId xmlns:p14="http://schemas.microsoft.com/office/powerpoint/2010/main" val="860091885"/>
              </p:ext>
            </p:extLst>
          </p:nvPr>
        </p:nvGraphicFramePr>
        <p:xfrm>
          <a:off x="2790837" y="2020528"/>
          <a:ext cx="6173054" cy="2427199"/>
        </p:xfrm>
        <a:graphic>
          <a:graphicData uri="http://schemas.openxmlformats.org/drawingml/2006/chart">
            <c:chart xmlns:c="http://schemas.openxmlformats.org/drawingml/2006/chart" xmlns:r="http://schemas.openxmlformats.org/officeDocument/2006/relationships" r:id="rId2"/>
          </a:graphicData>
        </a:graphic>
      </p:graphicFrame>
      <p:sp>
        <p:nvSpPr>
          <p:cNvPr id="21" name="Rectangle 20"/>
          <p:cNvSpPr/>
          <p:nvPr/>
        </p:nvSpPr>
        <p:spPr>
          <a:xfrm>
            <a:off x="2790837" y="5521036"/>
            <a:ext cx="6391644" cy="400110"/>
          </a:xfrm>
          <a:prstGeom prst="rect">
            <a:avLst/>
          </a:prstGeom>
        </p:spPr>
        <p:txBody>
          <a:bodyPr wrap="square">
            <a:spAutoFit/>
          </a:bodyPr>
          <a:lstStyle/>
          <a:p>
            <a:pPr algn="ctr">
              <a:spcAft>
                <a:spcPts val="1000"/>
              </a:spcAft>
            </a:pPr>
            <a:r>
              <a:rPr lang="fr-FR" sz="2000" b="1" i="1" dirty="0" smtClean="0">
                <a:latin typeface="Bell MT" pitchFamily="18" charset="0"/>
                <a:cs typeface="Arial" panose="020B0604020202020204" pitchFamily="34" charset="0"/>
              </a:rPr>
              <a:t>Courbe d’analyse </a:t>
            </a:r>
            <a:r>
              <a:rPr lang="fr-FR" sz="2000" b="1" i="1" dirty="0">
                <a:latin typeface="Bell MT" pitchFamily="18" charset="0"/>
                <a:cs typeface="Arial" panose="020B0604020202020204" pitchFamily="34" charset="0"/>
              </a:rPr>
              <a:t>granulométrique sable de rivière 2</a:t>
            </a:r>
          </a:p>
        </p:txBody>
      </p:sp>
      <p:graphicFrame>
        <p:nvGraphicFramePr>
          <p:cNvPr id="22" name="Graphique 21"/>
          <p:cNvGraphicFramePr/>
          <p:nvPr>
            <p:extLst>
              <p:ext uri="{D42A27DB-BD31-4B8C-83A1-F6EECF244321}">
                <p14:modId xmlns:p14="http://schemas.microsoft.com/office/powerpoint/2010/main" val="3168012433"/>
              </p:ext>
            </p:extLst>
          </p:nvPr>
        </p:nvGraphicFramePr>
        <p:xfrm>
          <a:off x="2790837" y="1949450"/>
          <a:ext cx="6132536" cy="3571586"/>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22"/>
          <p:cNvSpPr/>
          <p:nvPr/>
        </p:nvSpPr>
        <p:spPr>
          <a:xfrm>
            <a:off x="2987824" y="5623642"/>
            <a:ext cx="5850873" cy="707886"/>
          </a:xfrm>
          <a:prstGeom prst="rect">
            <a:avLst/>
          </a:prstGeom>
        </p:spPr>
        <p:txBody>
          <a:bodyPr wrap="square">
            <a:spAutoFit/>
          </a:bodyPr>
          <a:lstStyle/>
          <a:p>
            <a:pPr algn="ctr" rtl="1">
              <a:spcAft>
                <a:spcPts val="1000"/>
              </a:spcAft>
            </a:pPr>
            <a:r>
              <a:rPr lang="fr-FR" sz="2000" b="1" i="1" dirty="0" smtClean="0">
                <a:latin typeface="Bell MT" pitchFamily="18" charset="0"/>
                <a:cs typeface="Arial" panose="020B0604020202020204" pitchFamily="34" charset="0"/>
              </a:rPr>
              <a:t>Courbe </a:t>
            </a:r>
            <a:r>
              <a:rPr lang="fr-FR" sz="2000" b="1" i="1" dirty="0">
                <a:latin typeface="Bell MT" pitchFamily="18" charset="0"/>
                <a:cs typeface="Arial" panose="020B0604020202020204" pitchFamily="34" charset="0"/>
              </a:rPr>
              <a:t>d’analyse granulométrique sable de carrière1</a:t>
            </a:r>
          </a:p>
        </p:txBody>
      </p:sp>
      <p:graphicFrame>
        <p:nvGraphicFramePr>
          <p:cNvPr id="24" name="Graphique 23"/>
          <p:cNvGraphicFramePr/>
          <p:nvPr>
            <p:extLst>
              <p:ext uri="{D42A27DB-BD31-4B8C-83A1-F6EECF244321}">
                <p14:modId xmlns:p14="http://schemas.microsoft.com/office/powerpoint/2010/main" val="2063013135"/>
              </p:ext>
            </p:extLst>
          </p:nvPr>
        </p:nvGraphicFramePr>
        <p:xfrm>
          <a:off x="2790837" y="1796052"/>
          <a:ext cx="6082568" cy="3556998"/>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tangle 24"/>
          <p:cNvSpPr/>
          <p:nvPr/>
        </p:nvSpPr>
        <p:spPr>
          <a:xfrm>
            <a:off x="3131839" y="5762270"/>
            <a:ext cx="5471685" cy="707886"/>
          </a:xfrm>
          <a:prstGeom prst="rect">
            <a:avLst/>
          </a:prstGeom>
        </p:spPr>
        <p:txBody>
          <a:bodyPr wrap="square">
            <a:spAutoFit/>
          </a:bodyPr>
          <a:lstStyle/>
          <a:p>
            <a:pPr algn="ctr">
              <a:spcAft>
                <a:spcPts val="1000"/>
              </a:spcAft>
            </a:pPr>
            <a:r>
              <a:rPr lang="fr-FR" sz="2000" b="1" i="1" dirty="0" smtClean="0">
                <a:latin typeface="Bell MT" pitchFamily="18" charset="0"/>
                <a:cs typeface="Arial" panose="020B0604020202020204" pitchFamily="34" charset="0"/>
              </a:rPr>
              <a:t>Courbe </a:t>
            </a:r>
            <a:r>
              <a:rPr lang="fr-FR" sz="2000" b="1" i="1" dirty="0">
                <a:latin typeface="Bell MT" pitchFamily="18" charset="0"/>
                <a:cs typeface="Arial" panose="020B0604020202020204" pitchFamily="34" charset="0"/>
              </a:rPr>
              <a:t>d’analyse granulométrique sable de carrière 2</a:t>
            </a:r>
          </a:p>
        </p:txBody>
      </p:sp>
      <p:graphicFrame>
        <p:nvGraphicFramePr>
          <p:cNvPr id="27" name="Graphique 26"/>
          <p:cNvGraphicFramePr/>
          <p:nvPr>
            <p:extLst>
              <p:ext uri="{D42A27DB-BD31-4B8C-83A1-F6EECF244321}">
                <p14:modId xmlns:p14="http://schemas.microsoft.com/office/powerpoint/2010/main" val="1617675672"/>
              </p:ext>
            </p:extLst>
          </p:nvPr>
        </p:nvGraphicFramePr>
        <p:xfrm>
          <a:off x="2895600" y="1772816"/>
          <a:ext cx="5999018" cy="369164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5150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3.7037E-7 L 3.33333E-6 -0.18704 " pathEditMode="relative" rAng="0" ptsTypes="AA">
                                      <p:cBhvr>
                                        <p:cTn id="10" dur="2000" fill="hold"/>
                                        <p:tgtEl>
                                          <p:spTgt spid="13"/>
                                        </p:tgtEl>
                                        <p:attrNameLst>
                                          <p:attrName>ppt_x</p:attrName>
                                          <p:attrName>ppt_y</p:attrName>
                                        </p:attrNameLst>
                                      </p:cBhvr>
                                      <p:rCtr x="0" y="-9352"/>
                                    </p:animMotion>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xit" presetSubtype="32" fill="hold" grpId="1" nodeType="clickEffect">
                                  <p:stCondLst>
                                    <p:cond delay="0"/>
                                  </p:stCondLst>
                                  <p:childTnLst>
                                    <p:anim calcmode="lin" valueType="num">
                                      <p:cBhvr>
                                        <p:cTn id="26" dur="500"/>
                                        <p:tgtEl>
                                          <p:spTgt spid="20"/>
                                        </p:tgtEl>
                                        <p:attrNameLst>
                                          <p:attrName>ppt_w</p:attrName>
                                        </p:attrNameLst>
                                      </p:cBhvr>
                                      <p:tavLst>
                                        <p:tav tm="0">
                                          <p:val>
                                            <p:strVal val="ppt_w"/>
                                          </p:val>
                                        </p:tav>
                                        <p:tav tm="100000">
                                          <p:val>
                                            <p:fltVal val="0"/>
                                          </p:val>
                                        </p:tav>
                                      </p:tavLst>
                                    </p:anim>
                                    <p:anim calcmode="lin" valueType="num">
                                      <p:cBhvr>
                                        <p:cTn id="27" dur="500"/>
                                        <p:tgtEl>
                                          <p:spTgt spid="20"/>
                                        </p:tgtEl>
                                        <p:attrNameLst>
                                          <p:attrName>ppt_h</p:attrName>
                                        </p:attrNameLst>
                                      </p:cBhvr>
                                      <p:tavLst>
                                        <p:tav tm="0">
                                          <p:val>
                                            <p:strVal val="ppt_h"/>
                                          </p:val>
                                        </p:tav>
                                        <p:tav tm="100000">
                                          <p:val>
                                            <p:fltVal val="0"/>
                                          </p:val>
                                        </p:tav>
                                      </p:tavLst>
                                    </p:anim>
                                    <p:animEffect transition="out" filter="fade">
                                      <p:cBhvr>
                                        <p:cTn id="28" dur="500"/>
                                        <p:tgtEl>
                                          <p:spTgt spid="20"/>
                                        </p:tgtEl>
                                      </p:cBhvr>
                                    </p:animEffect>
                                    <p:set>
                                      <p:cBhvr>
                                        <p:cTn id="29" dur="1" fill="hold">
                                          <p:stCondLst>
                                            <p:cond delay="499"/>
                                          </p:stCondLst>
                                        </p:cTn>
                                        <p:tgtEl>
                                          <p:spTgt spid="20"/>
                                        </p:tgtEl>
                                        <p:attrNameLst>
                                          <p:attrName>style.visibility</p:attrName>
                                        </p:attrNameLst>
                                      </p:cBhvr>
                                      <p:to>
                                        <p:strVal val="hidden"/>
                                      </p:to>
                                    </p:set>
                                  </p:childTnLst>
                                </p:cTn>
                              </p:par>
                              <p:par>
                                <p:cTn id="30" presetID="53" presetClass="exit" presetSubtype="32" fill="hold" grpId="1" nodeType="withEffect">
                                  <p:stCondLst>
                                    <p:cond delay="0"/>
                                  </p:stCondLst>
                                  <p:childTnLst>
                                    <p:anim calcmode="lin" valueType="num">
                                      <p:cBhvr>
                                        <p:cTn id="31" dur="500"/>
                                        <p:tgtEl>
                                          <p:spTgt spid="19"/>
                                        </p:tgtEl>
                                        <p:attrNameLst>
                                          <p:attrName>ppt_w</p:attrName>
                                        </p:attrNameLst>
                                      </p:cBhvr>
                                      <p:tavLst>
                                        <p:tav tm="0">
                                          <p:val>
                                            <p:strVal val="ppt_w"/>
                                          </p:val>
                                        </p:tav>
                                        <p:tav tm="100000">
                                          <p:val>
                                            <p:fltVal val="0"/>
                                          </p:val>
                                        </p:tav>
                                      </p:tavLst>
                                    </p:anim>
                                    <p:anim calcmode="lin" valueType="num">
                                      <p:cBhvr>
                                        <p:cTn id="32" dur="500"/>
                                        <p:tgtEl>
                                          <p:spTgt spid="19"/>
                                        </p:tgtEl>
                                        <p:attrNameLst>
                                          <p:attrName>ppt_h</p:attrName>
                                        </p:attrNameLst>
                                      </p:cBhvr>
                                      <p:tavLst>
                                        <p:tav tm="0">
                                          <p:val>
                                            <p:strVal val="ppt_h"/>
                                          </p:val>
                                        </p:tav>
                                        <p:tav tm="100000">
                                          <p:val>
                                            <p:fltVal val="0"/>
                                          </p:val>
                                        </p:tav>
                                      </p:tavLst>
                                    </p:anim>
                                    <p:animEffect transition="out" filter="fade">
                                      <p:cBhvr>
                                        <p:cTn id="33" dur="500"/>
                                        <p:tgtEl>
                                          <p:spTgt spid="19"/>
                                        </p:tgtEl>
                                      </p:cBhvr>
                                    </p:animEffect>
                                    <p:set>
                                      <p:cBhvr>
                                        <p:cTn id="34" dur="1" fill="hold">
                                          <p:stCondLst>
                                            <p:cond delay="499"/>
                                          </p:stCondLst>
                                        </p:cTn>
                                        <p:tgtEl>
                                          <p:spTgt spid="1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xit" presetSubtype="32" fill="hold" grpId="1" nodeType="clickEffect">
                                  <p:stCondLst>
                                    <p:cond delay="0"/>
                                  </p:stCondLst>
                                  <p:childTnLst>
                                    <p:anim calcmode="lin" valueType="num">
                                      <p:cBhvr>
                                        <p:cTn id="50" dur="500"/>
                                        <p:tgtEl>
                                          <p:spTgt spid="22"/>
                                        </p:tgtEl>
                                        <p:attrNameLst>
                                          <p:attrName>ppt_w</p:attrName>
                                        </p:attrNameLst>
                                      </p:cBhvr>
                                      <p:tavLst>
                                        <p:tav tm="0">
                                          <p:val>
                                            <p:strVal val="ppt_w"/>
                                          </p:val>
                                        </p:tav>
                                        <p:tav tm="100000">
                                          <p:val>
                                            <p:fltVal val="0"/>
                                          </p:val>
                                        </p:tav>
                                      </p:tavLst>
                                    </p:anim>
                                    <p:anim calcmode="lin" valueType="num">
                                      <p:cBhvr>
                                        <p:cTn id="51" dur="500"/>
                                        <p:tgtEl>
                                          <p:spTgt spid="22"/>
                                        </p:tgtEl>
                                        <p:attrNameLst>
                                          <p:attrName>ppt_h</p:attrName>
                                        </p:attrNameLst>
                                      </p:cBhvr>
                                      <p:tavLst>
                                        <p:tav tm="0">
                                          <p:val>
                                            <p:strVal val="ppt_h"/>
                                          </p:val>
                                        </p:tav>
                                        <p:tav tm="100000">
                                          <p:val>
                                            <p:fltVal val="0"/>
                                          </p:val>
                                        </p:tav>
                                      </p:tavLst>
                                    </p:anim>
                                    <p:animEffect transition="out" filter="fade">
                                      <p:cBhvr>
                                        <p:cTn id="52" dur="500"/>
                                        <p:tgtEl>
                                          <p:spTgt spid="22"/>
                                        </p:tgtEl>
                                      </p:cBhvr>
                                    </p:animEffect>
                                    <p:set>
                                      <p:cBhvr>
                                        <p:cTn id="53" dur="1" fill="hold">
                                          <p:stCondLst>
                                            <p:cond delay="499"/>
                                          </p:stCondLst>
                                        </p:cTn>
                                        <p:tgtEl>
                                          <p:spTgt spid="22"/>
                                        </p:tgtEl>
                                        <p:attrNameLst>
                                          <p:attrName>style.visibility</p:attrName>
                                        </p:attrNameLst>
                                      </p:cBhvr>
                                      <p:to>
                                        <p:strVal val="hidden"/>
                                      </p:to>
                                    </p:set>
                                  </p:childTnLst>
                                </p:cTn>
                              </p:par>
                              <p:par>
                                <p:cTn id="54" presetID="53" presetClass="exit" presetSubtype="32" fill="hold" grpId="1" nodeType="withEffect">
                                  <p:stCondLst>
                                    <p:cond delay="0"/>
                                  </p:stCondLst>
                                  <p:childTnLst>
                                    <p:anim calcmode="lin" valueType="num">
                                      <p:cBhvr>
                                        <p:cTn id="55" dur="500"/>
                                        <p:tgtEl>
                                          <p:spTgt spid="21"/>
                                        </p:tgtEl>
                                        <p:attrNameLst>
                                          <p:attrName>ppt_w</p:attrName>
                                        </p:attrNameLst>
                                      </p:cBhvr>
                                      <p:tavLst>
                                        <p:tav tm="0">
                                          <p:val>
                                            <p:strVal val="ppt_w"/>
                                          </p:val>
                                        </p:tav>
                                        <p:tav tm="100000">
                                          <p:val>
                                            <p:fltVal val="0"/>
                                          </p:val>
                                        </p:tav>
                                      </p:tavLst>
                                    </p:anim>
                                    <p:anim calcmode="lin" valueType="num">
                                      <p:cBhvr>
                                        <p:cTn id="56" dur="500"/>
                                        <p:tgtEl>
                                          <p:spTgt spid="21"/>
                                        </p:tgtEl>
                                        <p:attrNameLst>
                                          <p:attrName>ppt_h</p:attrName>
                                        </p:attrNameLst>
                                      </p:cBhvr>
                                      <p:tavLst>
                                        <p:tav tm="0">
                                          <p:val>
                                            <p:strVal val="ppt_h"/>
                                          </p:val>
                                        </p:tav>
                                        <p:tav tm="100000">
                                          <p:val>
                                            <p:fltVal val="0"/>
                                          </p:val>
                                        </p:tav>
                                      </p:tavLst>
                                    </p:anim>
                                    <p:animEffect transition="out" filter="fade">
                                      <p:cBhvr>
                                        <p:cTn id="57" dur="500"/>
                                        <p:tgtEl>
                                          <p:spTgt spid="21"/>
                                        </p:tgtEl>
                                      </p:cBhvr>
                                    </p:animEffect>
                                    <p:set>
                                      <p:cBhvr>
                                        <p:cTn id="58" dur="1" fill="hold">
                                          <p:stCondLst>
                                            <p:cond delay="499"/>
                                          </p:stCondLst>
                                        </p:cTn>
                                        <p:tgtEl>
                                          <p:spTgt spid="2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xit" presetSubtype="32" fill="hold" grpId="1" nodeType="clickEffect">
                                  <p:stCondLst>
                                    <p:cond delay="0"/>
                                  </p:stCondLst>
                                  <p:childTnLst>
                                    <p:anim calcmode="lin" valueType="num">
                                      <p:cBhvr>
                                        <p:cTn id="74" dur="500"/>
                                        <p:tgtEl>
                                          <p:spTgt spid="24"/>
                                        </p:tgtEl>
                                        <p:attrNameLst>
                                          <p:attrName>ppt_w</p:attrName>
                                        </p:attrNameLst>
                                      </p:cBhvr>
                                      <p:tavLst>
                                        <p:tav tm="0">
                                          <p:val>
                                            <p:strVal val="ppt_w"/>
                                          </p:val>
                                        </p:tav>
                                        <p:tav tm="100000">
                                          <p:val>
                                            <p:fltVal val="0"/>
                                          </p:val>
                                        </p:tav>
                                      </p:tavLst>
                                    </p:anim>
                                    <p:anim calcmode="lin" valueType="num">
                                      <p:cBhvr>
                                        <p:cTn id="75" dur="500"/>
                                        <p:tgtEl>
                                          <p:spTgt spid="24"/>
                                        </p:tgtEl>
                                        <p:attrNameLst>
                                          <p:attrName>ppt_h</p:attrName>
                                        </p:attrNameLst>
                                      </p:cBhvr>
                                      <p:tavLst>
                                        <p:tav tm="0">
                                          <p:val>
                                            <p:strVal val="ppt_h"/>
                                          </p:val>
                                        </p:tav>
                                        <p:tav tm="100000">
                                          <p:val>
                                            <p:fltVal val="0"/>
                                          </p:val>
                                        </p:tav>
                                      </p:tavLst>
                                    </p:anim>
                                    <p:animEffect transition="out" filter="fade">
                                      <p:cBhvr>
                                        <p:cTn id="76" dur="500"/>
                                        <p:tgtEl>
                                          <p:spTgt spid="24"/>
                                        </p:tgtEl>
                                      </p:cBhvr>
                                    </p:animEffect>
                                    <p:set>
                                      <p:cBhvr>
                                        <p:cTn id="77" dur="1" fill="hold">
                                          <p:stCondLst>
                                            <p:cond delay="499"/>
                                          </p:stCondLst>
                                        </p:cTn>
                                        <p:tgtEl>
                                          <p:spTgt spid="24"/>
                                        </p:tgtEl>
                                        <p:attrNameLst>
                                          <p:attrName>style.visibility</p:attrName>
                                        </p:attrNameLst>
                                      </p:cBhvr>
                                      <p:to>
                                        <p:strVal val="hidden"/>
                                      </p:to>
                                    </p:set>
                                  </p:childTnLst>
                                </p:cTn>
                              </p:par>
                              <p:par>
                                <p:cTn id="78" presetID="53" presetClass="exit" presetSubtype="32" fill="hold" grpId="1" nodeType="withEffect">
                                  <p:stCondLst>
                                    <p:cond delay="0"/>
                                  </p:stCondLst>
                                  <p:childTnLst>
                                    <p:anim calcmode="lin" valueType="num">
                                      <p:cBhvr>
                                        <p:cTn id="79" dur="500"/>
                                        <p:tgtEl>
                                          <p:spTgt spid="23"/>
                                        </p:tgtEl>
                                        <p:attrNameLst>
                                          <p:attrName>ppt_w</p:attrName>
                                        </p:attrNameLst>
                                      </p:cBhvr>
                                      <p:tavLst>
                                        <p:tav tm="0">
                                          <p:val>
                                            <p:strVal val="ppt_w"/>
                                          </p:val>
                                        </p:tav>
                                        <p:tav tm="100000">
                                          <p:val>
                                            <p:fltVal val="0"/>
                                          </p:val>
                                        </p:tav>
                                      </p:tavLst>
                                    </p:anim>
                                    <p:anim calcmode="lin" valueType="num">
                                      <p:cBhvr>
                                        <p:cTn id="80" dur="500"/>
                                        <p:tgtEl>
                                          <p:spTgt spid="23"/>
                                        </p:tgtEl>
                                        <p:attrNameLst>
                                          <p:attrName>ppt_h</p:attrName>
                                        </p:attrNameLst>
                                      </p:cBhvr>
                                      <p:tavLst>
                                        <p:tav tm="0">
                                          <p:val>
                                            <p:strVal val="ppt_h"/>
                                          </p:val>
                                        </p:tav>
                                        <p:tav tm="100000">
                                          <p:val>
                                            <p:fltVal val="0"/>
                                          </p:val>
                                        </p:tav>
                                      </p:tavLst>
                                    </p:anim>
                                    <p:animEffect transition="out" filter="fade">
                                      <p:cBhvr>
                                        <p:cTn id="81" dur="500"/>
                                        <p:tgtEl>
                                          <p:spTgt spid="23"/>
                                        </p:tgtEl>
                                      </p:cBhvr>
                                    </p:animEffect>
                                    <p:set>
                                      <p:cBhvr>
                                        <p:cTn id="82" dur="1" fill="hold">
                                          <p:stCondLst>
                                            <p:cond delay="499"/>
                                          </p:stCondLst>
                                        </p:cTn>
                                        <p:tgtEl>
                                          <p:spTgt spid="23"/>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animEffect transition="in" filter="fade">
                                      <p:cBhvr>
                                        <p:cTn id="89" dur="500"/>
                                        <p:tgtEl>
                                          <p:spTgt spid="27"/>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xit" presetSubtype="32" fill="hold" grpId="1" nodeType="clickEffect">
                                  <p:stCondLst>
                                    <p:cond delay="0"/>
                                  </p:stCondLst>
                                  <p:childTnLst>
                                    <p:anim calcmode="lin" valueType="num">
                                      <p:cBhvr>
                                        <p:cTn id="98" dur="500"/>
                                        <p:tgtEl>
                                          <p:spTgt spid="27"/>
                                        </p:tgtEl>
                                        <p:attrNameLst>
                                          <p:attrName>ppt_w</p:attrName>
                                        </p:attrNameLst>
                                      </p:cBhvr>
                                      <p:tavLst>
                                        <p:tav tm="0">
                                          <p:val>
                                            <p:strVal val="ppt_w"/>
                                          </p:val>
                                        </p:tav>
                                        <p:tav tm="100000">
                                          <p:val>
                                            <p:fltVal val="0"/>
                                          </p:val>
                                        </p:tav>
                                      </p:tavLst>
                                    </p:anim>
                                    <p:anim calcmode="lin" valueType="num">
                                      <p:cBhvr>
                                        <p:cTn id="99" dur="500"/>
                                        <p:tgtEl>
                                          <p:spTgt spid="27"/>
                                        </p:tgtEl>
                                        <p:attrNameLst>
                                          <p:attrName>ppt_h</p:attrName>
                                        </p:attrNameLst>
                                      </p:cBhvr>
                                      <p:tavLst>
                                        <p:tav tm="0">
                                          <p:val>
                                            <p:strVal val="ppt_h"/>
                                          </p:val>
                                        </p:tav>
                                        <p:tav tm="100000">
                                          <p:val>
                                            <p:fltVal val="0"/>
                                          </p:val>
                                        </p:tav>
                                      </p:tavLst>
                                    </p:anim>
                                    <p:animEffect transition="out" filter="fade">
                                      <p:cBhvr>
                                        <p:cTn id="100" dur="500"/>
                                        <p:tgtEl>
                                          <p:spTgt spid="27"/>
                                        </p:tgtEl>
                                      </p:cBhvr>
                                    </p:animEffect>
                                    <p:set>
                                      <p:cBhvr>
                                        <p:cTn id="101" dur="1" fill="hold">
                                          <p:stCondLst>
                                            <p:cond delay="499"/>
                                          </p:stCondLst>
                                        </p:cTn>
                                        <p:tgtEl>
                                          <p:spTgt spid="27"/>
                                        </p:tgtEl>
                                        <p:attrNameLst>
                                          <p:attrName>style.visibility</p:attrName>
                                        </p:attrNameLst>
                                      </p:cBhvr>
                                      <p:to>
                                        <p:strVal val="hidden"/>
                                      </p:to>
                                    </p:set>
                                  </p:childTnLst>
                                </p:cTn>
                              </p:par>
                              <p:par>
                                <p:cTn id="102" presetID="53" presetClass="exit" presetSubtype="32" fill="hold" grpId="1" nodeType="withEffect">
                                  <p:stCondLst>
                                    <p:cond delay="0"/>
                                  </p:stCondLst>
                                  <p:childTnLst>
                                    <p:anim calcmode="lin" valueType="num">
                                      <p:cBhvr>
                                        <p:cTn id="103" dur="500"/>
                                        <p:tgtEl>
                                          <p:spTgt spid="25"/>
                                        </p:tgtEl>
                                        <p:attrNameLst>
                                          <p:attrName>ppt_w</p:attrName>
                                        </p:attrNameLst>
                                      </p:cBhvr>
                                      <p:tavLst>
                                        <p:tav tm="0">
                                          <p:val>
                                            <p:strVal val="ppt_w"/>
                                          </p:val>
                                        </p:tav>
                                        <p:tav tm="100000">
                                          <p:val>
                                            <p:fltVal val="0"/>
                                          </p:val>
                                        </p:tav>
                                      </p:tavLst>
                                    </p:anim>
                                    <p:anim calcmode="lin" valueType="num">
                                      <p:cBhvr>
                                        <p:cTn id="104" dur="500"/>
                                        <p:tgtEl>
                                          <p:spTgt spid="25"/>
                                        </p:tgtEl>
                                        <p:attrNameLst>
                                          <p:attrName>ppt_h</p:attrName>
                                        </p:attrNameLst>
                                      </p:cBhvr>
                                      <p:tavLst>
                                        <p:tav tm="0">
                                          <p:val>
                                            <p:strVal val="ppt_h"/>
                                          </p:val>
                                        </p:tav>
                                        <p:tav tm="100000">
                                          <p:val>
                                            <p:fltVal val="0"/>
                                          </p:val>
                                        </p:tav>
                                      </p:tavLst>
                                    </p:anim>
                                    <p:animEffect transition="out" filter="fade">
                                      <p:cBhvr>
                                        <p:cTn id="105" dur="500"/>
                                        <p:tgtEl>
                                          <p:spTgt spid="25"/>
                                        </p:tgtEl>
                                      </p:cBhvr>
                                    </p:animEffect>
                                    <p:set>
                                      <p:cBhvr>
                                        <p:cTn id="106"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9" grpId="0"/>
      <p:bldP spid="19" grpId="1"/>
      <p:bldGraphic spid="20" grpId="0">
        <p:bldAsOne/>
      </p:bldGraphic>
      <p:bldGraphic spid="20" grpId="1">
        <p:bldAsOne/>
      </p:bldGraphic>
      <p:bldP spid="21" grpId="0"/>
      <p:bldP spid="21" grpId="1"/>
      <p:bldGraphic spid="22" grpId="0">
        <p:bldAsOne/>
      </p:bldGraphic>
      <p:bldGraphic spid="22" grpId="1">
        <p:bldAsOne/>
      </p:bldGraphic>
      <p:bldP spid="23" grpId="0"/>
      <p:bldP spid="23" grpId="1"/>
      <p:bldGraphic spid="24" grpId="0">
        <p:bldAsOne/>
      </p:bldGraphic>
      <p:bldGraphic spid="24" grpId="1">
        <p:bldAsOne/>
      </p:bldGraphic>
      <p:bldP spid="25" grpId="0"/>
      <p:bldP spid="25" grpId="1"/>
      <p:bldGraphic spid="27" grpId="0">
        <p:bldAsOne/>
      </p:bldGraphic>
      <p:bldGraphic spid="27" grpId="1">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5"/>
          <p:cNvSpPr>
            <a:spLocks noChangeArrowheads="1"/>
          </p:cNvSpPr>
          <p:nvPr/>
        </p:nvSpPr>
        <p:spPr bwMode="auto">
          <a:xfrm>
            <a:off x="2590801" y="207964"/>
            <a:ext cx="5805054" cy="54018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Caractérisation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des</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matériaux</a:t>
            </a:r>
          </a:p>
        </p:txBody>
      </p:sp>
      <p:sp>
        <p:nvSpPr>
          <p:cNvPr id="5" name="مستطيل مستدير الزوايا 18"/>
          <p:cNvSpPr/>
          <p:nvPr/>
        </p:nvSpPr>
        <p:spPr>
          <a:xfrm>
            <a:off x="174625" y="4114801"/>
            <a:ext cx="2413000" cy="7849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Caractérisation des matériaux</a:t>
            </a:r>
          </a:p>
        </p:txBody>
      </p:sp>
      <p:sp>
        <p:nvSpPr>
          <p:cNvPr id="6"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7"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8" name="مستطيل مستدير الزوايا 8"/>
          <p:cNvSpPr/>
          <p:nvPr/>
        </p:nvSpPr>
        <p:spPr>
          <a:xfrm>
            <a:off x="160482" y="2020529"/>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9"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10"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1"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2" name="مستطيل مستدير الزوايا 21"/>
          <p:cNvSpPr/>
          <p:nvPr/>
        </p:nvSpPr>
        <p:spPr>
          <a:xfrm>
            <a:off x="2790837" y="1192189"/>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00" b="1" dirty="0">
              <a:latin typeface="Times New Roman" pitchFamily="18" charset="0"/>
              <a:cs typeface="Times New Roman" pitchFamily="18" charset="0"/>
            </a:endParaRPr>
          </a:p>
        </p:txBody>
      </p:sp>
      <p:graphicFrame>
        <p:nvGraphicFramePr>
          <p:cNvPr id="13" name="Tableau 12"/>
          <p:cNvGraphicFramePr>
            <a:graphicFrameLocks noGrp="1"/>
          </p:cNvGraphicFramePr>
          <p:nvPr>
            <p:extLst>
              <p:ext uri="{D42A27DB-BD31-4B8C-83A1-F6EECF244321}">
                <p14:modId xmlns:p14="http://schemas.microsoft.com/office/powerpoint/2010/main" val="1730967520"/>
              </p:ext>
            </p:extLst>
          </p:nvPr>
        </p:nvGraphicFramePr>
        <p:xfrm>
          <a:off x="2790836" y="2229794"/>
          <a:ext cx="6134800" cy="3738919"/>
        </p:xfrm>
        <a:graphic>
          <a:graphicData uri="http://schemas.openxmlformats.org/drawingml/2006/table">
            <a:tbl>
              <a:tblPr firstRow="1" firstCol="1" bandRow="1">
                <a:tableStyleId>{5C22544A-7EE6-4342-B048-85BDC9FD1C3A}</a:tableStyleId>
              </a:tblPr>
              <a:tblGrid>
                <a:gridCol w="1226513"/>
                <a:gridCol w="1226513"/>
                <a:gridCol w="1227258"/>
                <a:gridCol w="1227258"/>
                <a:gridCol w="1227258"/>
              </a:tblGrid>
              <a:tr h="336555">
                <a:tc>
                  <a:txBody>
                    <a:bodyPr/>
                    <a:lstStyle/>
                    <a:p>
                      <a:pPr algn="ctr">
                        <a:lnSpc>
                          <a:spcPct val="115000"/>
                        </a:lnSpc>
                        <a:spcAft>
                          <a:spcPts val="0"/>
                        </a:spcAft>
                      </a:pPr>
                      <a:r>
                        <a:rPr lang="fr-FR" sz="1600" b="0" dirty="0">
                          <a:effectLst/>
                          <a:latin typeface="Times New Roman" pitchFamily="18" charset="0"/>
                          <a:cs typeface="Times New Roman" pitchFamily="18" charset="0"/>
                        </a:rPr>
                        <a:t> </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SR1</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SR2</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SC1</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SC2</a:t>
                      </a:r>
                      <a:endParaRPr lang="fr-FR" sz="1400" b="0">
                        <a:effectLst/>
                        <a:latin typeface="Times New Roman" pitchFamily="18" charset="0"/>
                        <a:ea typeface="Calibri"/>
                        <a:cs typeface="Times New Roman" pitchFamily="18" charset="0"/>
                      </a:endParaRPr>
                    </a:p>
                  </a:txBody>
                  <a:tcPr marL="68580" marR="68580" marT="0" marB="0"/>
                </a:tc>
              </a:tr>
              <a:tr h="696706">
                <a:tc>
                  <a:txBody>
                    <a:bodyPr/>
                    <a:lstStyle/>
                    <a:p>
                      <a:pPr algn="ctr">
                        <a:lnSpc>
                          <a:spcPct val="115000"/>
                        </a:lnSpc>
                        <a:spcAft>
                          <a:spcPts val="0"/>
                        </a:spcAft>
                      </a:pPr>
                      <a:r>
                        <a:rPr lang="fr-FR" sz="1600" b="0" dirty="0">
                          <a:effectLst/>
                          <a:latin typeface="Times New Roman" pitchFamily="18" charset="0"/>
                          <a:cs typeface="Times New Roman" pitchFamily="18" charset="0"/>
                        </a:rPr>
                        <a:t>Densité apparente </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1.72</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1.77</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1.49</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1.46</a:t>
                      </a:r>
                      <a:endParaRPr lang="fr-FR" sz="1400" b="0">
                        <a:effectLst/>
                        <a:latin typeface="Times New Roman" pitchFamily="18" charset="0"/>
                        <a:ea typeface="Calibri"/>
                        <a:cs typeface="Times New Roman" pitchFamily="18" charset="0"/>
                      </a:endParaRPr>
                    </a:p>
                  </a:txBody>
                  <a:tcPr marL="68580" marR="68580" marT="0" marB="0"/>
                </a:tc>
              </a:tr>
              <a:tr h="696706">
                <a:tc>
                  <a:txBody>
                    <a:bodyPr/>
                    <a:lstStyle/>
                    <a:p>
                      <a:pPr algn="ctr">
                        <a:lnSpc>
                          <a:spcPct val="115000"/>
                        </a:lnSpc>
                        <a:spcAft>
                          <a:spcPts val="0"/>
                        </a:spcAft>
                      </a:pPr>
                      <a:r>
                        <a:rPr lang="fr-FR" sz="1600" b="0" dirty="0">
                          <a:effectLst/>
                          <a:latin typeface="Times New Roman" pitchFamily="18" charset="0"/>
                          <a:cs typeface="Times New Roman" pitchFamily="18" charset="0"/>
                        </a:rPr>
                        <a:t>Densité absolue </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2.52</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2.61</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2.76</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2.71</a:t>
                      </a:r>
                      <a:endParaRPr lang="fr-FR" sz="1400" b="0">
                        <a:effectLst/>
                        <a:latin typeface="Times New Roman" pitchFamily="18" charset="0"/>
                        <a:ea typeface="Calibri"/>
                        <a:cs typeface="Times New Roman" pitchFamily="18" charset="0"/>
                      </a:endParaRPr>
                    </a:p>
                  </a:txBody>
                  <a:tcPr marL="68580" marR="68580" marT="0" marB="0"/>
                </a:tc>
              </a:tr>
              <a:tr h="1312246">
                <a:tc>
                  <a:txBody>
                    <a:bodyPr/>
                    <a:lstStyle/>
                    <a:p>
                      <a:pPr algn="ctr">
                        <a:lnSpc>
                          <a:spcPct val="115000"/>
                        </a:lnSpc>
                        <a:spcAft>
                          <a:spcPts val="0"/>
                        </a:spcAft>
                      </a:pPr>
                      <a:r>
                        <a:rPr lang="fr-FR" sz="1600" b="0">
                          <a:effectLst/>
                          <a:latin typeface="Times New Roman" pitchFamily="18" charset="0"/>
                          <a:cs typeface="Times New Roman" pitchFamily="18" charset="0"/>
                        </a:rPr>
                        <a:t>Equivalent de sable </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Esv=83.4%</a:t>
                      </a:r>
                      <a:endParaRPr lang="fr-FR" sz="1400" b="0" dirty="0">
                        <a:effectLst/>
                        <a:latin typeface="Times New Roman" pitchFamily="18" charset="0"/>
                        <a:cs typeface="Times New Roman" pitchFamily="18" charset="0"/>
                      </a:endParaRPr>
                    </a:p>
                    <a:p>
                      <a:pPr algn="ctr">
                        <a:lnSpc>
                          <a:spcPct val="115000"/>
                        </a:lnSpc>
                        <a:spcAft>
                          <a:spcPts val="0"/>
                        </a:spcAft>
                      </a:pPr>
                      <a:r>
                        <a:rPr lang="fr-FR" sz="1600" b="0" dirty="0">
                          <a:effectLst/>
                          <a:latin typeface="Times New Roman" pitchFamily="18" charset="0"/>
                          <a:cs typeface="Times New Roman" pitchFamily="18" charset="0"/>
                        </a:rPr>
                        <a:t>Esp=80.7%</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Esv = 86.2%</a:t>
                      </a:r>
                      <a:endParaRPr lang="fr-FR" sz="1400" b="0" dirty="0">
                        <a:effectLst/>
                        <a:latin typeface="Times New Roman" pitchFamily="18" charset="0"/>
                        <a:cs typeface="Times New Roman" pitchFamily="18" charset="0"/>
                      </a:endParaRPr>
                    </a:p>
                    <a:p>
                      <a:pPr algn="ctr">
                        <a:lnSpc>
                          <a:spcPct val="115000"/>
                        </a:lnSpc>
                        <a:spcAft>
                          <a:spcPts val="0"/>
                        </a:spcAft>
                      </a:pPr>
                      <a:r>
                        <a:rPr lang="fr-FR" sz="1600" b="0" dirty="0">
                          <a:effectLst/>
                          <a:latin typeface="Times New Roman" pitchFamily="18" charset="0"/>
                          <a:cs typeface="Times New Roman" pitchFamily="18" charset="0"/>
                        </a:rPr>
                        <a:t>Esp = 82.3%</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Esv = 69.2%</a:t>
                      </a:r>
                      <a:endParaRPr lang="fr-FR" sz="1400" b="0" dirty="0">
                        <a:effectLst/>
                        <a:latin typeface="Times New Roman" pitchFamily="18" charset="0"/>
                        <a:cs typeface="Times New Roman" pitchFamily="18" charset="0"/>
                      </a:endParaRPr>
                    </a:p>
                    <a:p>
                      <a:pPr algn="ctr">
                        <a:lnSpc>
                          <a:spcPct val="115000"/>
                        </a:lnSpc>
                        <a:spcAft>
                          <a:spcPts val="0"/>
                        </a:spcAft>
                      </a:pPr>
                      <a:r>
                        <a:rPr lang="fr-FR" sz="1600" b="0" dirty="0">
                          <a:effectLst/>
                          <a:latin typeface="Times New Roman" pitchFamily="18" charset="0"/>
                          <a:cs typeface="Times New Roman" pitchFamily="18" charset="0"/>
                        </a:rPr>
                        <a:t> Esp = 65%</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Esv =66.4% Esp=65.6%</a:t>
                      </a:r>
                      <a:endParaRPr lang="fr-FR" sz="1400" b="0" dirty="0">
                        <a:effectLst/>
                        <a:latin typeface="Times New Roman" pitchFamily="18" charset="0"/>
                        <a:ea typeface="Calibri"/>
                        <a:cs typeface="Times New Roman" pitchFamily="18" charset="0"/>
                      </a:endParaRPr>
                    </a:p>
                  </a:txBody>
                  <a:tcPr marL="68580" marR="68580" marT="0" marB="0"/>
                </a:tc>
              </a:tr>
              <a:tr h="696706">
                <a:tc>
                  <a:txBody>
                    <a:bodyPr/>
                    <a:lstStyle/>
                    <a:p>
                      <a:pPr algn="ctr">
                        <a:lnSpc>
                          <a:spcPct val="115000"/>
                        </a:lnSpc>
                        <a:spcAft>
                          <a:spcPts val="0"/>
                        </a:spcAft>
                      </a:pPr>
                      <a:r>
                        <a:rPr lang="fr-FR" sz="1600" b="0">
                          <a:effectLst/>
                          <a:latin typeface="Times New Roman" pitchFamily="18" charset="0"/>
                          <a:cs typeface="Times New Roman" pitchFamily="18" charset="0"/>
                        </a:rPr>
                        <a:t>Module de finesse </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a:effectLst/>
                          <a:latin typeface="Times New Roman" pitchFamily="18" charset="0"/>
                          <a:cs typeface="Times New Roman" pitchFamily="18" charset="0"/>
                        </a:rPr>
                        <a:t>3.4</a:t>
                      </a:r>
                      <a:endParaRPr lang="fr-FR" sz="1400" b="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2.00</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2.9</a:t>
                      </a:r>
                      <a:endParaRPr lang="fr-FR" sz="1400" b="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b="0" dirty="0">
                          <a:effectLst/>
                          <a:latin typeface="Times New Roman" pitchFamily="18" charset="0"/>
                          <a:cs typeface="Times New Roman" pitchFamily="18" charset="0"/>
                        </a:rPr>
                        <a:t>2.9</a:t>
                      </a:r>
                      <a:endParaRPr lang="fr-FR" sz="1400" b="0" dirty="0">
                        <a:effectLst/>
                        <a:latin typeface="Times New Roman" pitchFamily="18" charset="0"/>
                        <a:ea typeface="Calibri"/>
                        <a:cs typeface="Times New Roman" pitchFamily="18" charset="0"/>
                      </a:endParaRPr>
                    </a:p>
                  </a:txBody>
                  <a:tcPr marL="68580" marR="68580" marT="0" marB="0"/>
                </a:tc>
              </a:tr>
            </a:tbl>
          </a:graphicData>
        </a:graphic>
      </p:graphicFrame>
      <p:sp>
        <p:nvSpPr>
          <p:cNvPr id="14" name="Rectangle 13"/>
          <p:cNvSpPr/>
          <p:nvPr/>
        </p:nvSpPr>
        <p:spPr>
          <a:xfrm>
            <a:off x="3653815" y="1620419"/>
            <a:ext cx="4560544" cy="400110"/>
          </a:xfrm>
          <a:prstGeom prst="rect">
            <a:avLst/>
          </a:prstGeom>
        </p:spPr>
        <p:txBody>
          <a:bodyPr wrap="none">
            <a:spAutoFit/>
          </a:bodyPr>
          <a:lstStyle/>
          <a:p>
            <a:r>
              <a:rPr lang="fr-FR" sz="2000" b="1" i="1" dirty="0">
                <a:solidFill>
                  <a:srgbClr val="00B0F0"/>
                </a:solidFill>
                <a:latin typeface="Bell MT" pitchFamily="18" charset="0"/>
                <a:cs typeface="Arial" panose="020B0604020202020204" pitchFamily="34" charset="0"/>
              </a:rPr>
              <a:t>Propriétés </a:t>
            </a:r>
            <a:r>
              <a:rPr lang="fr-FR" sz="2000" b="1" i="1" dirty="0" smtClean="0">
                <a:solidFill>
                  <a:srgbClr val="00B0F0"/>
                </a:solidFill>
                <a:latin typeface="Bell MT" pitchFamily="18" charset="0"/>
                <a:cs typeface="Arial" panose="020B0604020202020204" pitchFamily="34" charset="0"/>
              </a:rPr>
              <a:t>des déférents sables utilisé  </a:t>
            </a:r>
            <a:endParaRPr lang="fr-FR" sz="2000" dirty="0"/>
          </a:p>
        </p:txBody>
      </p:sp>
    </p:spTree>
    <p:extLst>
      <p:ext uri="{BB962C8B-B14F-4D97-AF65-F5344CB8AC3E}">
        <p14:creationId xmlns:p14="http://schemas.microsoft.com/office/powerpoint/2010/main" val="4084500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3.33333E-6 3.7037E-7 L 3.33333E-6 -0.18704 " pathEditMode="relative" rAng="0" ptsTypes="AA">
                                      <p:cBhvr>
                                        <p:cTn id="6" dur="2000" fill="hold"/>
                                        <p:tgtEl>
                                          <p:spTgt spid="5"/>
                                        </p:tgtEl>
                                        <p:attrNameLst>
                                          <p:attrName>ppt_x</p:attrName>
                                          <p:attrName>ppt_y</p:attrName>
                                        </p:attrNameLst>
                                      </p:cBhvr>
                                      <p:rCtr x="0" y="-9352"/>
                                    </p:animMotion>
                                  </p:childTnLst>
                                </p:cTn>
                              </p:par>
                              <p:par>
                                <p:cTn id="7" presetID="16" presetClass="entr" presetSubtype="21"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barn(inVertical)">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مستدير الزوايا 21"/>
          <p:cNvSpPr/>
          <p:nvPr/>
        </p:nvSpPr>
        <p:spPr>
          <a:xfrm>
            <a:off x="2736021" y="118025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00" b="1" dirty="0">
              <a:latin typeface="Times New Roman" pitchFamily="18" charset="0"/>
              <a:cs typeface="Times New Roman" pitchFamily="18" charset="0"/>
            </a:endParaRPr>
          </a:p>
        </p:txBody>
      </p:sp>
      <p:sp>
        <p:nvSpPr>
          <p:cNvPr id="12" name="AutoShape 35"/>
          <p:cNvSpPr>
            <a:spLocks noChangeArrowheads="1"/>
          </p:cNvSpPr>
          <p:nvPr/>
        </p:nvSpPr>
        <p:spPr bwMode="auto">
          <a:xfrm>
            <a:off x="2590801" y="207964"/>
            <a:ext cx="5805054" cy="54018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Caractérisation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des</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matériaux</a:t>
            </a:r>
          </a:p>
        </p:txBody>
      </p:sp>
      <p:sp>
        <p:nvSpPr>
          <p:cNvPr id="15" name="Rectangle 14"/>
          <p:cNvSpPr/>
          <p:nvPr/>
        </p:nvSpPr>
        <p:spPr>
          <a:xfrm>
            <a:off x="2790837" y="1689268"/>
            <a:ext cx="6089927" cy="954107"/>
          </a:xfrm>
          <a:prstGeom prst="rect">
            <a:avLst/>
          </a:prstGeom>
        </p:spPr>
        <p:txBody>
          <a:bodyPr wrap="square">
            <a:spAutoFit/>
          </a:bodyPr>
          <a:lstStyle/>
          <a:p>
            <a:r>
              <a:rPr lang="fr-FR" b="1" i="1" dirty="0">
                <a:latin typeface="Bell MT" pitchFamily="18" charset="0"/>
                <a:cs typeface="Arial" panose="020B0604020202020204" pitchFamily="34" charset="0"/>
              </a:rPr>
              <a:t>On a utilisé le ciment  El MATINE provient de la cimenterie de HAMMAM </a:t>
            </a:r>
            <a:r>
              <a:rPr lang="fr-FR" b="1" i="1" dirty="0" smtClean="0">
                <a:latin typeface="Bell MT" pitchFamily="18" charset="0"/>
                <a:cs typeface="Arial" panose="020B0604020202020204" pitchFamily="34" charset="0"/>
              </a:rPr>
              <a:t>DALAA Wilaya </a:t>
            </a:r>
            <a:r>
              <a:rPr lang="fr-FR" b="1" i="1" dirty="0">
                <a:latin typeface="Bell MT" pitchFamily="18" charset="0"/>
                <a:cs typeface="Arial" panose="020B0604020202020204" pitchFamily="34" charset="0"/>
              </a:rPr>
              <a:t>de </a:t>
            </a:r>
            <a:r>
              <a:rPr lang="fr-FR" b="1" i="1" dirty="0" smtClean="0">
                <a:latin typeface="Bell MT" pitchFamily="18" charset="0"/>
                <a:cs typeface="Arial" panose="020B0604020202020204" pitchFamily="34" charset="0"/>
              </a:rPr>
              <a:t>M’SILA </a:t>
            </a:r>
            <a:r>
              <a:rPr lang="fr-FR" sz="2000" b="1" i="1" dirty="0" smtClean="0">
                <a:latin typeface="Bell MT" pitchFamily="18" charset="0"/>
                <a:cs typeface="Arial" panose="020B0604020202020204" pitchFamily="34" charset="0"/>
              </a:rPr>
              <a:t>Propriétés </a:t>
            </a:r>
            <a:r>
              <a:rPr lang="fr-FR" sz="2000" b="1" i="1" dirty="0">
                <a:latin typeface="Bell MT" pitchFamily="18" charset="0"/>
                <a:cs typeface="Arial" panose="020B0604020202020204" pitchFamily="34" charset="0"/>
              </a:rPr>
              <a:t>physiques du ciment utilisé</a:t>
            </a:r>
            <a:r>
              <a:rPr lang="fr-FR" sz="2000" b="1" dirty="0" smtClean="0">
                <a:latin typeface="Times New Roman" pitchFamily="18" charset="0"/>
                <a:cs typeface="Times New Roman" pitchFamily="18" charset="0"/>
              </a:rPr>
              <a:t>.</a:t>
            </a:r>
            <a:endParaRPr lang="fr-FR" sz="2000" dirty="0">
              <a:latin typeface="Times New Roman" pitchFamily="18" charset="0"/>
              <a:cs typeface="Times New Roman" pitchFamily="18" charset="0"/>
            </a:endParaRPr>
          </a:p>
        </p:txBody>
      </p:sp>
      <p:graphicFrame>
        <p:nvGraphicFramePr>
          <p:cNvPr id="16" name="Tableau 15"/>
          <p:cNvGraphicFramePr>
            <a:graphicFrameLocks noGrp="1"/>
          </p:cNvGraphicFramePr>
          <p:nvPr>
            <p:extLst>
              <p:ext uri="{D42A27DB-BD31-4B8C-83A1-F6EECF244321}">
                <p14:modId xmlns:p14="http://schemas.microsoft.com/office/powerpoint/2010/main" val="3955870722"/>
              </p:ext>
            </p:extLst>
          </p:nvPr>
        </p:nvGraphicFramePr>
        <p:xfrm>
          <a:off x="3059242" y="2704931"/>
          <a:ext cx="5749690" cy="3431594"/>
        </p:xfrm>
        <a:graphic>
          <a:graphicData uri="http://schemas.openxmlformats.org/drawingml/2006/table">
            <a:tbl>
              <a:tblPr firstRow="1" firstCol="1" bandRow="1">
                <a:tableStyleId>{0660B408-B3CF-4A94-85FC-2B1E0A45F4A2}</a:tableStyleId>
              </a:tblPr>
              <a:tblGrid>
                <a:gridCol w="2789831"/>
                <a:gridCol w="2959859"/>
              </a:tblGrid>
              <a:tr h="329690">
                <a:tc>
                  <a:txBody>
                    <a:bodyPr/>
                    <a:lstStyle/>
                    <a:p>
                      <a:pPr algn="ctr" rtl="1">
                        <a:lnSpc>
                          <a:spcPct val="100000"/>
                        </a:lnSpc>
                        <a:spcAft>
                          <a:spcPts val="0"/>
                        </a:spcAft>
                      </a:pPr>
                      <a:r>
                        <a:rPr lang="fr-FR" sz="2000" dirty="0">
                          <a:effectLst/>
                          <a:latin typeface="Times New Roman" pitchFamily="18" charset="0"/>
                          <a:cs typeface="Times New Roman" pitchFamily="18" charset="0"/>
                        </a:rPr>
                        <a:t>Propriété</a:t>
                      </a:r>
                      <a:endParaRPr lang="fr-FR" sz="1800" dirty="0">
                        <a:effectLst/>
                        <a:latin typeface="Times New Roman" pitchFamily="18" charset="0"/>
                        <a:ea typeface="Calibri"/>
                        <a:cs typeface="Times New Roman" pitchFamily="18" charset="0"/>
                      </a:endParaRPr>
                    </a:p>
                  </a:txBody>
                  <a:tcPr marL="68580" marR="68580" marT="0" marB="0"/>
                </a:tc>
                <a:tc>
                  <a:txBody>
                    <a:bodyPr/>
                    <a:lstStyle/>
                    <a:p>
                      <a:pPr algn="ctr" rtl="1">
                        <a:lnSpc>
                          <a:spcPct val="100000"/>
                        </a:lnSpc>
                        <a:spcAft>
                          <a:spcPts val="0"/>
                        </a:spcAft>
                      </a:pPr>
                      <a:r>
                        <a:rPr lang="fr-FR" sz="2000" dirty="0">
                          <a:effectLst/>
                          <a:latin typeface="Times New Roman" pitchFamily="18" charset="0"/>
                          <a:cs typeface="Times New Roman" pitchFamily="18" charset="0"/>
                        </a:rPr>
                        <a:t>Valeur</a:t>
                      </a:r>
                      <a:endParaRPr lang="fr-FR" sz="1800" dirty="0">
                        <a:effectLst/>
                        <a:latin typeface="Times New Roman" pitchFamily="18" charset="0"/>
                        <a:ea typeface="Calibri"/>
                        <a:cs typeface="Times New Roman" pitchFamily="18" charset="0"/>
                      </a:endParaRPr>
                    </a:p>
                  </a:txBody>
                  <a:tcPr marL="68580" marR="68580" marT="0" marB="0"/>
                </a:tc>
              </a:tr>
              <a:tr h="329690">
                <a:tc>
                  <a:txBody>
                    <a:bodyPr/>
                    <a:lstStyle/>
                    <a:p>
                      <a:pPr algn="just" rtl="1">
                        <a:lnSpc>
                          <a:spcPct val="100000"/>
                        </a:lnSpc>
                        <a:spcAft>
                          <a:spcPts val="0"/>
                        </a:spcAft>
                      </a:pPr>
                      <a:r>
                        <a:rPr lang="fr-FR" sz="2000" dirty="0">
                          <a:effectLst/>
                          <a:latin typeface="Times New Roman" pitchFamily="18" charset="0"/>
                          <a:cs typeface="Times New Roman" pitchFamily="18" charset="0"/>
                        </a:rPr>
                        <a:t>Consistance normale</a:t>
                      </a:r>
                      <a:endParaRPr lang="fr-FR" sz="1800" dirty="0">
                        <a:effectLst/>
                        <a:latin typeface="Times New Roman" pitchFamily="18" charset="0"/>
                        <a:ea typeface="Calibri"/>
                        <a:cs typeface="Times New Roman" pitchFamily="18" charset="0"/>
                      </a:endParaRPr>
                    </a:p>
                  </a:txBody>
                  <a:tcPr marL="68580" marR="68580" marT="0" marB="0"/>
                </a:tc>
                <a:tc>
                  <a:txBody>
                    <a:bodyPr/>
                    <a:lstStyle/>
                    <a:p>
                      <a:pPr algn="ctr" rtl="1">
                        <a:lnSpc>
                          <a:spcPct val="100000"/>
                        </a:lnSpc>
                        <a:spcAft>
                          <a:spcPts val="0"/>
                        </a:spcAft>
                      </a:pPr>
                      <a:r>
                        <a:rPr lang="fr-FR" sz="2000" dirty="0">
                          <a:effectLst/>
                          <a:latin typeface="Times New Roman" pitchFamily="18" charset="0"/>
                          <a:cs typeface="Times New Roman" pitchFamily="18" charset="0"/>
                        </a:rPr>
                        <a:t>25 à 28,50 (%)</a:t>
                      </a:r>
                      <a:endParaRPr lang="fr-FR" sz="1800" dirty="0">
                        <a:effectLst/>
                        <a:latin typeface="Times New Roman" pitchFamily="18" charset="0"/>
                        <a:ea typeface="Calibri"/>
                        <a:cs typeface="Times New Roman" pitchFamily="18" charset="0"/>
                      </a:endParaRPr>
                    </a:p>
                  </a:txBody>
                  <a:tcPr marL="68580" marR="68580" marT="0" marB="0"/>
                </a:tc>
              </a:tr>
              <a:tr h="704278">
                <a:tc>
                  <a:txBody>
                    <a:bodyPr/>
                    <a:lstStyle/>
                    <a:p>
                      <a:pPr algn="just" rtl="1">
                        <a:lnSpc>
                          <a:spcPct val="100000"/>
                        </a:lnSpc>
                        <a:spcAft>
                          <a:spcPts val="0"/>
                        </a:spcAft>
                      </a:pPr>
                      <a:r>
                        <a:rPr lang="fr-FR" sz="2000" dirty="0">
                          <a:effectLst/>
                          <a:latin typeface="Times New Roman" pitchFamily="18" charset="0"/>
                          <a:cs typeface="Times New Roman" pitchFamily="18" charset="0"/>
                        </a:rPr>
                        <a:t>Surface spécifique Blaine</a:t>
                      </a:r>
                      <a:endParaRPr lang="fr-FR" sz="1800" dirty="0">
                        <a:effectLst/>
                        <a:latin typeface="Times New Roman" pitchFamily="18" charset="0"/>
                        <a:ea typeface="Calibri"/>
                        <a:cs typeface="Times New Roman" pitchFamily="18" charset="0"/>
                      </a:endParaRPr>
                    </a:p>
                  </a:txBody>
                  <a:tcPr marL="68580" marR="68580" marT="0" marB="0"/>
                </a:tc>
                <a:tc>
                  <a:txBody>
                    <a:bodyPr/>
                    <a:lstStyle/>
                    <a:p>
                      <a:pPr algn="ctr" rtl="1">
                        <a:lnSpc>
                          <a:spcPct val="100000"/>
                        </a:lnSpc>
                        <a:spcAft>
                          <a:spcPts val="0"/>
                        </a:spcAft>
                      </a:pPr>
                      <a:r>
                        <a:rPr lang="fr-FR" sz="2000" dirty="0">
                          <a:effectLst/>
                          <a:latin typeface="Times New Roman" pitchFamily="18" charset="0"/>
                          <a:cs typeface="Times New Roman" pitchFamily="18" charset="0"/>
                        </a:rPr>
                        <a:t>3750 à 5250 (cm</a:t>
                      </a:r>
                      <a:r>
                        <a:rPr lang="fr-FR" sz="2000" baseline="30000" dirty="0">
                          <a:effectLst/>
                          <a:latin typeface="Times New Roman" pitchFamily="18" charset="0"/>
                          <a:cs typeface="Times New Roman" pitchFamily="18" charset="0"/>
                        </a:rPr>
                        <a:t>2</a:t>
                      </a:r>
                      <a:r>
                        <a:rPr lang="fr-FR" sz="2000" spc="110" dirty="0">
                          <a:effectLst/>
                          <a:latin typeface="Times New Roman" pitchFamily="18" charset="0"/>
                          <a:cs typeface="Times New Roman" pitchFamily="18" charset="0"/>
                        </a:rPr>
                        <a:t> </a:t>
                      </a:r>
                      <a:r>
                        <a:rPr lang="fr-FR" sz="2000" dirty="0">
                          <a:effectLst/>
                          <a:latin typeface="Times New Roman" pitchFamily="18" charset="0"/>
                          <a:cs typeface="Times New Roman" pitchFamily="18" charset="0"/>
                        </a:rPr>
                        <a:t>/g)</a:t>
                      </a:r>
                      <a:endParaRPr lang="fr-FR" sz="1800" dirty="0">
                        <a:effectLst/>
                        <a:latin typeface="Times New Roman" pitchFamily="18" charset="0"/>
                        <a:ea typeface="Calibri"/>
                        <a:cs typeface="Times New Roman" pitchFamily="18" charset="0"/>
                      </a:endParaRPr>
                    </a:p>
                  </a:txBody>
                  <a:tcPr marL="68580" marR="68580" marT="0" marB="0"/>
                </a:tc>
              </a:tr>
              <a:tr h="329690">
                <a:tc>
                  <a:txBody>
                    <a:bodyPr/>
                    <a:lstStyle/>
                    <a:p>
                      <a:pPr algn="just" rtl="1">
                        <a:lnSpc>
                          <a:spcPct val="100000"/>
                        </a:lnSpc>
                        <a:spcAft>
                          <a:spcPts val="0"/>
                        </a:spcAft>
                      </a:pPr>
                      <a:r>
                        <a:rPr lang="fr-FR" sz="2000" dirty="0">
                          <a:effectLst/>
                          <a:latin typeface="Times New Roman" pitchFamily="18" charset="0"/>
                          <a:cs typeface="Times New Roman" pitchFamily="18" charset="0"/>
                        </a:rPr>
                        <a:t>Retrait à 28 jours</a:t>
                      </a:r>
                      <a:endParaRPr lang="fr-FR" sz="1800" dirty="0">
                        <a:effectLst/>
                        <a:latin typeface="Times New Roman" pitchFamily="18" charset="0"/>
                        <a:ea typeface="Calibri"/>
                        <a:cs typeface="Times New Roman" pitchFamily="18" charset="0"/>
                      </a:endParaRPr>
                    </a:p>
                  </a:txBody>
                  <a:tcPr marL="68580" marR="68580" marT="0" marB="0"/>
                </a:tc>
                <a:tc>
                  <a:txBody>
                    <a:bodyPr/>
                    <a:lstStyle/>
                    <a:p>
                      <a:pPr algn="ctr" rtl="1">
                        <a:lnSpc>
                          <a:spcPct val="100000"/>
                        </a:lnSpc>
                        <a:spcAft>
                          <a:spcPts val="0"/>
                        </a:spcAft>
                      </a:pPr>
                      <a:r>
                        <a:rPr lang="fr-FR" sz="2000" dirty="0">
                          <a:effectLst/>
                          <a:latin typeface="Times New Roman" pitchFamily="18" charset="0"/>
                          <a:cs typeface="Times New Roman" pitchFamily="18" charset="0"/>
                        </a:rPr>
                        <a:t>&lt;1000 (µm/m)</a:t>
                      </a:r>
                      <a:endParaRPr lang="fr-FR" sz="1800" dirty="0">
                        <a:effectLst/>
                        <a:latin typeface="Times New Roman" pitchFamily="18" charset="0"/>
                        <a:ea typeface="Calibri"/>
                        <a:cs typeface="Times New Roman" pitchFamily="18" charset="0"/>
                      </a:endParaRPr>
                    </a:p>
                  </a:txBody>
                  <a:tcPr marL="68580" marR="68580" marT="0" marB="0"/>
                </a:tc>
              </a:tr>
              <a:tr h="329690">
                <a:tc>
                  <a:txBody>
                    <a:bodyPr/>
                    <a:lstStyle/>
                    <a:p>
                      <a:pPr algn="just" rtl="1">
                        <a:lnSpc>
                          <a:spcPct val="100000"/>
                        </a:lnSpc>
                        <a:spcAft>
                          <a:spcPts val="0"/>
                        </a:spcAft>
                      </a:pPr>
                      <a:r>
                        <a:rPr lang="fr-FR" sz="2000" dirty="0">
                          <a:effectLst/>
                          <a:latin typeface="Times New Roman" pitchFamily="18" charset="0"/>
                          <a:cs typeface="Times New Roman" pitchFamily="18" charset="0"/>
                        </a:rPr>
                        <a:t>Expansion</a:t>
                      </a:r>
                      <a:endParaRPr lang="fr-FR" sz="1800" dirty="0">
                        <a:effectLst/>
                        <a:latin typeface="Times New Roman" pitchFamily="18" charset="0"/>
                        <a:ea typeface="Calibri"/>
                        <a:cs typeface="Times New Roman" pitchFamily="18" charset="0"/>
                      </a:endParaRPr>
                    </a:p>
                  </a:txBody>
                  <a:tcPr marL="68580" marR="68580" marT="0" marB="0"/>
                </a:tc>
                <a:tc>
                  <a:txBody>
                    <a:bodyPr/>
                    <a:lstStyle/>
                    <a:p>
                      <a:pPr algn="ctr" rtl="1">
                        <a:lnSpc>
                          <a:spcPct val="100000"/>
                        </a:lnSpc>
                        <a:spcAft>
                          <a:spcPts val="0"/>
                        </a:spcAft>
                      </a:pPr>
                      <a:r>
                        <a:rPr lang="fr-FR" sz="2000" dirty="0">
                          <a:effectLst/>
                          <a:latin typeface="Times New Roman" pitchFamily="18" charset="0"/>
                          <a:cs typeface="Times New Roman" pitchFamily="18" charset="0"/>
                        </a:rPr>
                        <a:t>0,3 à 2,5 (mm)</a:t>
                      </a:r>
                      <a:endParaRPr lang="fr-FR" sz="1800" dirty="0">
                        <a:effectLst/>
                        <a:latin typeface="Times New Roman" pitchFamily="18" charset="0"/>
                        <a:ea typeface="Calibri"/>
                        <a:cs typeface="Times New Roman" pitchFamily="18" charset="0"/>
                      </a:endParaRPr>
                    </a:p>
                  </a:txBody>
                  <a:tcPr marL="68580" marR="68580" marT="0" marB="0"/>
                </a:tc>
              </a:tr>
              <a:tr h="704278">
                <a:tc>
                  <a:txBody>
                    <a:bodyPr/>
                    <a:lstStyle/>
                    <a:p>
                      <a:pPr algn="just" rtl="1">
                        <a:lnSpc>
                          <a:spcPct val="100000"/>
                        </a:lnSpc>
                        <a:spcAft>
                          <a:spcPts val="0"/>
                        </a:spcAft>
                      </a:pPr>
                      <a:r>
                        <a:rPr lang="fr-FR" sz="2000" dirty="0">
                          <a:effectLst/>
                          <a:latin typeface="Times New Roman" pitchFamily="18" charset="0"/>
                          <a:cs typeface="Times New Roman" pitchFamily="18" charset="0"/>
                        </a:rPr>
                        <a:t>Masse volumique apparente</a:t>
                      </a:r>
                      <a:endParaRPr lang="fr-FR" sz="1800" dirty="0">
                        <a:effectLst/>
                        <a:latin typeface="Times New Roman" pitchFamily="18" charset="0"/>
                        <a:ea typeface="Calibri"/>
                        <a:cs typeface="Times New Roman" pitchFamily="18" charset="0"/>
                      </a:endParaRPr>
                    </a:p>
                  </a:txBody>
                  <a:tcPr marL="68580" marR="68580" marT="0" marB="0"/>
                </a:tc>
                <a:tc>
                  <a:txBody>
                    <a:bodyPr/>
                    <a:lstStyle/>
                    <a:p>
                      <a:pPr algn="ctr" rtl="1">
                        <a:lnSpc>
                          <a:spcPct val="100000"/>
                        </a:lnSpc>
                        <a:spcAft>
                          <a:spcPts val="0"/>
                        </a:spcAft>
                      </a:pPr>
                      <a:r>
                        <a:rPr lang="fr-FR" sz="2000" dirty="0">
                          <a:effectLst/>
                          <a:latin typeface="Times New Roman" pitchFamily="18" charset="0"/>
                          <a:cs typeface="Times New Roman" pitchFamily="18" charset="0"/>
                        </a:rPr>
                        <a:t>1,005 (kg/dm3)</a:t>
                      </a:r>
                      <a:endParaRPr lang="fr-FR" sz="1800" dirty="0">
                        <a:effectLst/>
                        <a:latin typeface="Times New Roman" pitchFamily="18" charset="0"/>
                        <a:ea typeface="Calibri"/>
                        <a:cs typeface="Times New Roman" pitchFamily="18" charset="0"/>
                      </a:endParaRPr>
                    </a:p>
                  </a:txBody>
                  <a:tcPr marL="68580" marR="68580" marT="0" marB="0"/>
                </a:tc>
              </a:tr>
              <a:tr h="704278">
                <a:tc>
                  <a:txBody>
                    <a:bodyPr/>
                    <a:lstStyle/>
                    <a:p>
                      <a:pPr algn="just" rtl="1">
                        <a:lnSpc>
                          <a:spcPct val="100000"/>
                        </a:lnSpc>
                        <a:spcAft>
                          <a:spcPts val="0"/>
                        </a:spcAft>
                      </a:pPr>
                      <a:r>
                        <a:rPr lang="fr-FR" sz="2000" dirty="0">
                          <a:effectLst/>
                          <a:latin typeface="Times New Roman" pitchFamily="18" charset="0"/>
                          <a:cs typeface="Times New Roman" pitchFamily="18" charset="0"/>
                        </a:rPr>
                        <a:t>Masse volumique spécifique</a:t>
                      </a:r>
                      <a:endParaRPr lang="fr-FR" sz="1800" dirty="0">
                        <a:effectLst/>
                        <a:latin typeface="Times New Roman" pitchFamily="18" charset="0"/>
                        <a:ea typeface="Calibri"/>
                        <a:cs typeface="Times New Roman" pitchFamily="18" charset="0"/>
                      </a:endParaRPr>
                    </a:p>
                  </a:txBody>
                  <a:tcPr marL="68580" marR="68580" marT="0" marB="0"/>
                </a:tc>
                <a:tc>
                  <a:txBody>
                    <a:bodyPr/>
                    <a:lstStyle/>
                    <a:p>
                      <a:pPr algn="ctr" rtl="1">
                        <a:lnSpc>
                          <a:spcPct val="100000"/>
                        </a:lnSpc>
                        <a:spcAft>
                          <a:spcPts val="0"/>
                        </a:spcAft>
                      </a:pPr>
                      <a:r>
                        <a:rPr lang="fr-FR" sz="2000" dirty="0">
                          <a:effectLst/>
                          <a:latin typeface="Times New Roman" pitchFamily="18" charset="0"/>
                          <a:cs typeface="Times New Roman" pitchFamily="18" charset="0"/>
                        </a:rPr>
                        <a:t>3,02 (kg/dm3)</a:t>
                      </a:r>
                      <a:endParaRPr lang="fr-FR" sz="1800" dirty="0">
                        <a:effectLst/>
                        <a:latin typeface="Times New Roman" pitchFamily="18" charset="0"/>
                        <a:ea typeface="Calibri"/>
                        <a:cs typeface="Times New Roman" pitchFamily="18" charset="0"/>
                      </a:endParaRPr>
                    </a:p>
                  </a:txBody>
                  <a:tcPr marL="68580" marR="68580" marT="0" marB="0"/>
                </a:tc>
              </a:tr>
            </a:tbl>
          </a:graphicData>
        </a:graphic>
      </p:graphicFrame>
      <p:sp>
        <p:nvSpPr>
          <p:cNvPr id="24" name="مستطيل مستدير الزوايا 18"/>
          <p:cNvSpPr/>
          <p:nvPr/>
        </p:nvSpPr>
        <p:spPr>
          <a:xfrm>
            <a:off x="174625" y="4114801"/>
            <a:ext cx="2413000" cy="7849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Caractérisation des matériaux</a:t>
            </a:r>
          </a:p>
        </p:txBody>
      </p:sp>
      <p:sp>
        <p:nvSpPr>
          <p:cNvPr id="25"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6"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7" name="مستطيل مستدير الزوايا 8"/>
          <p:cNvSpPr/>
          <p:nvPr/>
        </p:nvSpPr>
        <p:spPr>
          <a:xfrm>
            <a:off x="160482" y="2020529"/>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8"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29"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30"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2" name="Rectangle 1"/>
          <p:cNvSpPr/>
          <p:nvPr/>
        </p:nvSpPr>
        <p:spPr>
          <a:xfrm>
            <a:off x="4605674" y="1288513"/>
            <a:ext cx="1539204" cy="369332"/>
          </a:xfrm>
          <a:prstGeom prst="rect">
            <a:avLst/>
          </a:prstGeom>
        </p:spPr>
        <p:txBody>
          <a:bodyPr wrap="none">
            <a:spAutoFit/>
          </a:bodyPr>
          <a:lstStyle/>
          <a:p>
            <a:pPr marL="342900" indent="-342900" algn="ctr">
              <a:spcBef>
                <a:spcPct val="20000"/>
              </a:spcBef>
              <a:spcAft>
                <a:spcPts val="1000"/>
              </a:spcAft>
              <a:buClr>
                <a:srgbClr val="FF0000"/>
              </a:buClr>
              <a:buSzPct val="120000"/>
              <a:buFont typeface="+mj-lt"/>
              <a:buAutoNum type="arabicPeriod" startAt="2"/>
            </a:pPr>
            <a:r>
              <a:rPr lang="fr-FR" b="1" i="1" dirty="0" smtClean="0">
                <a:solidFill>
                  <a:srgbClr val="FF0000"/>
                </a:solidFill>
                <a:latin typeface="Bell MT" pitchFamily="18" charset="0"/>
                <a:cs typeface="Arial" panose="020B0604020202020204" pitchFamily="34" charset="0"/>
              </a:rPr>
              <a:t>Le ciment</a:t>
            </a:r>
            <a:endParaRPr lang="fr-FR" b="1" i="1" dirty="0">
              <a:solidFill>
                <a:srgbClr val="FF0000"/>
              </a:solidFill>
              <a:latin typeface="Bell MT" pitchFamily="18" charset="0"/>
              <a:cs typeface="Arial" panose="020B0604020202020204" pitchFamily="34" charset="0"/>
            </a:endParaRPr>
          </a:p>
        </p:txBody>
      </p:sp>
    </p:spTree>
    <p:extLst>
      <p:ext uri="{BB962C8B-B14F-4D97-AF65-F5344CB8AC3E}">
        <p14:creationId xmlns:p14="http://schemas.microsoft.com/office/powerpoint/2010/main" val="261168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3.7037E-7 L 3.33333E-6 -0.18704 " pathEditMode="relative" rAng="0" ptsTypes="AA">
                                      <p:cBhvr>
                                        <p:cTn id="10" dur="2000" fill="hold"/>
                                        <p:tgtEl>
                                          <p:spTgt spid="24"/>
                                        </p:tgtEl>
                                        <p:attrNameLst>
                                          <p:attrName>ppt_x</p:attrName>
                                          <p:attrName>ppt_y</p:attrName>
                                        </p:attrNameLst>
                                      </p:cBhvr>
                                      <p:rCtr x="0" y="-9352"/>
                                    </p:animMotion>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barn(inVertical)">
                                      <p:cBhvr>
                                        <p:cTn id="15" dur="500"/>
                                        <p:tgtEl>
                                          <p:spTgt spid="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15">
                                            <p:txEl>
                                              <p:pRg st="0" end="0"/>
                                            </p:txEl>
                                          </p:spTgt>
                                        </p:tgtEl>
                                        <p:attrNameLst>
                                          <p:attrName>style.visibility</p:attrName>
                                        </p:attrNameLst>
                                      </p:cBhvr>
                                      <p:to>
                                        <p:strVal val="visible"/>
                                      </p:to>
                                    </p:set>
                                    <p:anim calcmode="lin" valueType="num">
                                      <p:cBhvr>
                                        <p:cTn id="20" dur="10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21" dur="1000" fill="hold"/>
                                        <p:tgtEl>
                                          <p:spTgt spid="15">
                                            <p:txEl>
                                              <p:pRg st="0" end="0"/>
                                            </p:txEl>
                                          </p:spTgt>
                                        </p:tgtEl>
                                        <p:attrNameLst>
                                          <p:attrName>ppt_h</p:attrName>
                                        </p:attrNameLst>
                                      </p:cBhvr>
                                      <p:tavLst>
                                        <p:tav tm="0">
                                          <p:val>
                                            <p:fltVal val="0"/>
                                          </p:val>
                                        </p:tav>
                                        <p:tav tm="100000">
                                          <p:val>
                                            <p:strVal val="#ppt_h"/>
                                          </p:val>
                                        </p:tav>
                                      </p:tavLst>
                                    </p:anim>
                                    <p:anim calcmode="lin" valueType="num">
                                      <p:cBhvr>
                                        <p:cTn id="22" dur="1000" fill="hold"/>
                                        <p:tgtEl>
                                          <p:spTgt spid="15">
                                            <p:txEl>
                                              <p:pRg st="0" end="0"/>
                                            </p:txEl>
                                          </p:spTgt>
                                        </p:tgtEl>
                                        <p:attrNameLst>
                                          <p:attrName>style.rotation</p:attrName>
                                        </p:attrNameLst>
                                      </p:cBhvr>
                                      <p:tavLst>
                                        <p:tav tm="0">
                                          <p:val>
                                            <p:fltVal val="90"/>
                                          </p:val>
                                        </p:tav>
                                        <p:tav tm="100000">
                                          <p:val>
                                            <p:fltVal val="0"/>
                                          </p:val>
                                        </p:tav>
                                      </p:tavLst>
                                    </p:anim>
                                    <p:animEffect transition="in" filter="fade">
                                      <p:cBhvr>
                                        <p:cTn id="23" dur="1000"/>
                                        <p:tgtEl>
                                          <p:spTgt spid="1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000"/>
                                        <p:tgtEl>
                                          <p:spTgt spid="16"/>
                                        </p:tgtEl>
                                      </p:cBhvr>
                                    </p:animEffect>
                                    <p:anim calcmode="lin" valueType="num">
                                      <p:cBhvr>
                                        <p:cTn id="29" dur="2000" fill="hold"/>
                                        <p:tgtEl>
                                          <p:spTgt spid="16"/>
                                        </p:tgtEl>
                                        <p:attrNameLst>
                                          <p:attrName>ppt_w</p:attrName>
                                        </p:attrNameLst>
                                      </p:cBhvr>
                                      <p:tavLst>
                                        <p:tav tm="0" fmla="#ppt_w*sin(2.5*pi*$)">
                                          <p:val>
                                            <p:fltVal val="0"/>
                                          </p:val>
                                        </p:tav>
                                        <p:tav tm="100000">
                                          <p:val>
                                            <p:fltVal val="1"/>
                                          </p:val>
                                        </p:tav>
                                      </p:tavLst>
                                    </p:anim>
                                    <p:anim calcmode="lin" valueType="num">
                                      <p:cBhvr>
                                        <p:cTn id="30" dur="20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90837" y="1355922"/>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marL="457200" lvl="0" indent="-457200" algn="ctr">
              <a:lnSpc>
                <a:spcPct val="150000"/>
              </a:lnSpc>
              <a:buAutoNum type="arabicPeriod" startAt="3"/>
              <a:defRPr/>
            </a:pPr>
            <a:r>
              <a:rPr lang="fr-FR" sz="2000" b="1" i="1" dirty="0" smtClean="0">
                <a:solidFill>
                  <a:srgbClr val="FF0000"/>
                </a:solidFill>
                <a:latin typeface="Bell MT" pitchFamily="18" charset="0"/>
                <a:cs typeface="Arial" panose="020B0604020202020204" pitchFamily="34" charset="0"/>
              </a:rPr>
              <a:t>L’eau </a:t>
            </a:r>
            <a:r>
              <a:rPr lang="fr-FR" sz="2000" b="1" i="1" dirty="0">
                <a:solidFill>
                  <a:srgbClr val="FF0000"/>
                </a:solidFill>
                <a:latin typeface="Bell MT" pitchFamily="18" charset="0"/>
                <a:cs typeface="Arial" panose="020B0604020202020204" pitchFamily="34" charset="0"/>
              </a:rPr>
              <a:t>de gâchage : </a:t>
            </a:r>
            <a:endParaRPr lang="fr-FR" sz="2000" b="1" i="1" dirty="0">
              <a:solidFill>
                <a:schemeClr val="tx1"/>
              </a:solidFill>
              <a:latin typeface="Bell MT" pitchFamily="18" charset="0"/>
              <a:cs typeface="Arial" panose="020B0604020202020204" pitchFamily="34" charset="0"/>
            </a:endParaRPr>
          </a:p>
          <a:p>
            <a:pPr>
              <a:lnSpc>
                <a:spcPct val="150000"/>
              </a:lnSpc>
              <a:defRPr/>
            </a:pPr>
            <a:r>
              <a:rPr lang="fr-FR" sz="2000" b="1" i="1" dirty="0">
                <a:solidFill>
                  <a:schemeClr val="tx1"/>
                </a:solidFill>
                <a:latin typeface="Bell MT" pitchFamily="18" charset="0"/>
                <a:cs typeface="Arial" panose="020B0604020202020204" pitchFamily="34" charset="0"/>
              </a:rPr>
              <a:t>L’eau de gâchage utilisé est une eau potable du laboratoire de génie civil de l’université de  BBA.</a:t>
            </a:r>
          </a:p>
          <a:p>
            <a:pPr marL="457200" indent="-457200" algn="ctr">
              <a:lnSpc>
                <a:spcPct val="150000"/>
              </a:lnSpc>
              <a:buAutoNum type="arabicPeriod" startAt="4"/>
              <a:defRPr/>
            </a:pPr>
            <a:r>
              <a:rPr lang="fr-FR" sz="2000" b="1" i="1" dirty="0" smtClean="0">
                <a:solidFill>
                  <a:srgbClr val="FF0000"/>
                </a:solidFill>
                <a:latin typeface="Bell MT" pitchFamily="18" charset="0"/>
                <a:cs typeface="Arial" panose="020B0604020202020204" pitchFamily="34" charset="0"/>
              </a:rPr>
              <a:t>L’adjuvant:</a:t>
            </a:r>
            <a:endParaRPr lang="fr-FR" sz="2000" b="1" i="1" dirty="0">
              <a:solidFill>
                <a:srgbClr val="FF0000"/>
              </a:solidFill>
              <a:latin typeface="Bell MT" pitchFamily="18" charset="0"/>
              <a:cs typeface="Arial" panose="020B0604020202020204" pitchFamily="34" charset="0"/>
            </a:endParaRPr>
          </a:p>
          <a:p>
            <a:pPr lvl="0" indent="-285750">
              <a:lnSpc>
                <a:spcPct val="150000"/>
              </a:lnSpc>
              <a:buFont typeface="Wingdings" pitchFamily="2" charset="2"/>
              <a:buChar char="Ø"/>
              <a:defRPr/>
            </a:pPr>
            <a:r>
              <a:rPr lang="fr-FR" sz="2000" b="1" i="1" dirty="0">
                <a:solidFill>
                  <a:schemeClr val="tx1"/>
                </a:solidFill>
                <a:latin typeface="Bell MT" pitchFamily="18" charset="0"/>
                <a:cs typeface="Arial" panose="020B0604020202020204" pitchFamily="34" charset="0"/>
              </a:rPr>
              <a:t>Dans notre étude nous avons utilisées   l’adjuvant MEDAFLUID SF 150. </a:t>
            </a:r>
          </a:p>
          <a:p>
            <a:pPr lvl="0" indent="-285750">
              <a:lnSpc>
                <a:spcPct val="150000"/>
              </a:lnSpc>
              <a:buFont typeface="Wingdings" pitchFamily="2" charset="2"/>
              <a:buChar char="Ø"/>
              <a:defRPr/>
            </a:pPr>
            <a:r>
              <a:rPr lang="fr-FR" sz="2000" b="1" i="1" dirty="0">
                <a:solidFill>
                  <a:schemeClr val="tx1"/>
                </a:solidFill>
                <a:latin typeface="Bell MT" pitchFamily="18" charset="0"/>
                <a:cs typeface="Arial" panose="020B0604020202020204" pitchFamily="34" charset="0"/>
              </a:rPr>
              <a:t> le MEDAFLUID SF 150 est un super plastifiant haut réducteur d’eau</a:t>
            </a:r>
          </a:p>
        </p:txBody>
      </p:sp>
      <p:sp>
        <p:nvSpPr>
          <p:cNvPr id="5" name="AutoShape 35"/>
          <p:cNvSpPr>
            <a:spLocks noChangeArrowheads="1"/>
          </p:cNvSpPr>
          <p:nvPr/>
        </p:nvSpPr>
        <p:spPr bwMode="auto">
          <a:xfrm>
            <a:off x="2590801" y="207964"/>
            <a:ext cx="5805054" cy="54018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Caractérisation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des</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matériaux</a:t>
            </a:r>
          </a:p>
        </p:txBody>
      </p:sp>
      <p:sp>
        <p:nvSpPr>
          <p:cNvPr id="24" name="مستطيل مستدير الزوايا 18"/>
          <p:cNvSpPr/>
          <p:nvPr/>
        </p:nvSpPr>
        <p:spPr>
          <a:xfrm>
            <a:off x="174625" y="4114801"/>
            <a:ext cx="2413000" cy="7849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Caractérisation des matériaux</a:t>
            </a:r>
          </a:p>
        </p:txBody>
      </p:sp>
      <p:sp>
        <p:nvSpPr>
          <p:cNvPr id="25"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6"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7" name="مستطيل مستدير الزوايا 8"/>
          <p:cNvSpPr/>
          <p:nvPr/>
        </p:nvSpPr>
        <p:spPr>
          <a:xfrm>
            <a:off x="160482" y="2020529"/>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8"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29"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30"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Tree>
    <p:extLst>
      <p:ext uri="{BB962C8B-B14F-4D97-AF65-F5344CB8AC3E}">
        <p14:creationId xmlns:p14="http://schemas.microsoft.com/office/powerpoint/2010/main" val="262768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3.7037E-7 L 3.33333E-6 -0.18704 " pathEditMode="relative" rAng="0" ptsTypes="AA">
                                      <p:cBhvr>
                                        <p:cTn id="10" dur="2000" fill="hold"/>
                                        <p:tgtEl>
                                          <p:spTgt spid="24"/>
                                        </p:tgtEl>
                                        <p:attrNameLst>
                                          <p:attrName>ppt_x</p:attrName>
                                          <p:attrName>ppt_y</p:attrName>
                                        </p:attrNameLst>
                                      </p:cBhvr>
                                      <p:rCtr x="0" y="-9352"/>
                                    </p:animMotion>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barn(inVertical)">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circle(in)">
                                      <p:cBhvr>
                                        <p:cTn id="20" dur="20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barn(inVertical)">
                                      <p:cBhvr>
                                        <p:cTn id="25" dur="500"/>
                                        <p:tgtEl>
                                          <p:spTgt spid="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1000"/>
                                        <p:tgtEl>
                                          <p:spTgt spid="4">
                                            <p:txEl>
                                              <p:pRg st="3" end="3"/>
                                            </p:txEl>
                                          </p:spTgt>
                                        </p:tgtEl>
                                      </p:cBhvr>
                                    </p:animEffect>
                                    <p:anim calcmode="lin" valueType="num">
                                      <p:cBhvr>
                                        <p:cTn id="3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4">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90837" y="1192189"/>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ctr">
              <a:lnSpc>
                <a:spcPct val="150000"/>
              </a:lnSpc>
              <a:defRPr/>
            </a:pPr>
            <a:r>
              <a:rPr lang="fr-FR" sz="2000" b="1" i="1" dirty="0">
                <a:solidFill>
                  <a:srgbClr val="FF0000"/>
                </a:solidFill>
                <a:latin typeface="Bell MT" pitchFamily="18" charset="0"/>
                <a:cs typeface="Arial" panose="020B0604020202020204" pitchFamily="34" charset="0"/>
              </a:rPr>
              <a:t>5.  Les</a:t>
            </a:r>
            <a:r>
              <a:rPr lang="fr-FR" sz="2000" b="1" i="1" dirty="0">
                <a:solidFill>
                  <a:schemeClr val="tx1"/>
                </a:solidFill>
                <a:latin typeface="Bell MT" pitchFamily="18" charset="0"/>
                <a:cs typeface="Arial" panose="020B0604020202020204" pitchFamily="34" charset="0"/>
              </a:rPr>
              <a:t> </a:t>
            </a:r>
            <a:r>
              <a:rPr lang="fr-FR" sz="2000" b="1" i="1" dirty="0">
                <a:solidFill>
                  <a:srgbClr val="FF0000"/>
                </a:solidFill>
                <a:latin typeface="Bell MT" pitchFamily="18" charset="0"/>
                <a:cs typeface="Arial" panose="020B0604020202020204" pitchFamily="34" charset="0"/>
              </a:rPr>
              <a:t>fines</a:t>
            </a:r>
            <a:r>
              <a:rPr lang="fr-FR" sz="2000" b="1" i="1" dirty="0">
                <a:solidFill>
                  <a:schemeClr val="tx1"/>
                </a:solidFill>
                <a:latin typeface="Bell MT" pitchFamily="18" charset="0"/>
                <a:cs typeface="Arial" panose="020B0604020202020204" pitchFamily="34" charset="0"/>
              </a:rPr>
              <a:t> </a:t>
            </a:r>
            <a:r>
              <a:rPr lang="fr-FR" sz="2000" b="1" i="1" dirty="0">
                <a:solidFill>
                  <a:srgbClr val="FF0000"/>
                </a:solidFill>
                <a:latin typeface="Bell MT" pitchFamily="18" charset="0"/>
                <a:cs typeface="Arial" panose="020B0604020202020204" pitchFamily="34" charset="0"/>
              </a:rPr>
              <a:t>d’ajout</a:t>
            </a:r>
            <a:r>
              <a:rPr lang="fr-FR" sz="2000" b="1" i="1" dirty="0">
                <a:solidFill>
                  <a:schemeClr val="tx1"/>
                </a:solidFill>
                <a:latin typeface="Bell MT" pitchFamily="18" charset="0"/>
                <a:cs typeface="Arial" panose="020B0604020202020204" pitchFamily="34" charset="0"/>
              </a:rPr>
              <a:t> </a:t>
            </a:r>
          </a:p>
          <a:p>
            <a:pPr lvl="0" algn="ctr">
              <a:lnSpc>
                <a:spcPct val="150000"/>
              </a:lnSpc>
              <a:defRPr/>
            </a:pPr>
            <a:r>
              <a:rPr lang="fr-FR" sz="2000" b="1" i="1" dirty="0">
                <a:solidFill>
                  <a:schemeClr val="tx1"/>
                </a:solidFill>
                <a:latin typeface="Bell MT" pitchFamily="18" charset="0"/>
                <a:cs typeface="Arial" panose="020B0604020202020204" pitchFamily="34" charset="0"/>
              </a:rPr>
              <a:t>Nous utilisons le laitier  </a:t>
            </a:r>
            <a:r>
              <a:rPr lang="fr-FR" sz="2000" b="1" i="1" dirty="0" smtClean="0">
                <a:solidFill>
                  <a:schemeClr val="tx1"/>
                </a:solidFill>
                <a:latin typeface="Bell MT" pitchFamily="18" charset="0"/>
                <a:cs typeface="Arial" panose="020B0604020202020204" pitchFamily="34" charset="0"/>
              </a:rPr>
              <a:t>de La source de Wilaya d’Annaba, et la surface spécifique Blaine  (SSB)=4096 cm</a:t>
            </a:r>
            <a:r>
              <a:rPr lang="fr-FR" sz="2000" b="1" baseline="30000" dirty="0" smtClean="0"/>
              <a:t>2</a:t>
            </a:r>
            <a:r>
              <a:rPr lang="fr-FR" sz="2000" b="1" i="1" dirty="0" smtClean="0">
                <a:solidFill>
                  <a:schemeClr val="tx1"/>
                </a:solidFill>
                <a:latin typeface="Bell MT" pitchFamily="18" charset="0"/>
                <a:cs typeface="Arial" panose="020B0604020202020204" pitchFamily="34" charset="0"/>
              </a:rPr>
              <a:t>/g</a:t>
            </a:r>
          </a:p>
          <a:p>
            <a:pPr lvl="0">
              <a:lnSpc>
                <a:spcPct val="150000"/>
              </a:lnSpc>
              <a:defRPr/>
            </a:pPr>
            <a:r>
              <a:rPr lang="fr-FR" sz="2000" b="1" i="1" dirty="0">
                <a:solidFill>
                  <a:schemeClr val="tx1"/>
                </a:solidFill>
                <a:latin typeface="Bell MT" pitchFamily="18" charset="0"/>
                <a:cs typeface="Arial" panose="020B0604020202020204" pitchFamily="34" charset="0"/>
              </a:rPr>
              <a:t>dont ses caractéristiques sont représentées par le tableau suivant:</a:t>
            </a:r>
          </a:p>
          <a:p>
            <a:pPr>
              <a:defRPr/>
            </a:pPr>
            <a:endParaRPr lang="fr-FR" sz="2000" b="1" i="1" dirty="0">
              <a:solidFill>
                <a:schemeClr val="tx1"/>
              </a:solidFill>
              <a:latin typeface="Bell MT" pitchFamily="18" charset="0"/>
              <a:cs typeface="Arial" panose="020B0604020202020204" pitchFamily="34" charset="0"/>
            </a:endParaRPr>
          </a:p>
        </p:txBody>
      </p:sp>
      <p:sp>
        <p:nvSpPr>
          <p:cNvPr id="5" name="AutoShape 35"/>
          <p:cNvSpPr>
            <a:spLocks noChangeArrowheads="1"/>
          </p:cNvSpPr>
          <p:nvPr/>
        </p:nvSpPr>
        <p:spPr bwMode="auto">
          <a:xfrm>
            <a:off x="2590801" y="207964"/>
            <a:ext cx="5805054" cy="54018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Caractérisation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des</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matériaux</a:t>
            </a:r>
          </a:p>
        </p:txBody>
      </p:sp>
      <p:sp>
        <p:nvSpPr>
          <p:cNvPr id="11" name="مستطيل مستدير الزوايا 18"/>
          <p:cNvSpPr/>
          <p:nvPr/>
        </p:nvSpPr>
        <p:spPr>
          <a:xfrm>
            <a:off x="174625" y="4114801"/>
            <a:ext cx="2413000" cy="7849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Caractérisation des matériaux</a:t>
            </a:r>
          </a:p>
        </p:txBody>
      </p:sp>
      <p:sp>
        <p:nvSpPr>
          <p:cNvPr id="12"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0"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1" name="مستطيل مستدير الزوايا 8"/>
          <p:cNvSpPr/>
          <p:nvPr/>
        </p:nvSpPr>
        <p:spPr>
          <a:xfrm>
            <a:off x="160482" y="2020529"/>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2"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23"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4"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Tree>
    <p:extLst>
      <p:ext uri="{BB962C8B-B14F-4D97-AF65-F5344CB8AC3E}">
        <p14:creationId xmlns:p14="http://schemas.microsoft.com/office/powerpoint/2010/main" val="386203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3.7037E-7 L 3.33333E-6 -0.18704 " pathEditMode="relative" rAng="0" ptsTypes="AA">
                                      <p:cBhvr>
                                        <p:cTn id="10" dur="2000" fill="hold"/>
                                        <p:tgtEl>
                                          <p:spTgt spid="11"/>
                                        </p:tgtEl>
                                        <p:attrNameLst>
                                          <p:attrName>ppt_x</p:attrName>
                                          <p:attrName>ppt_y</p:attrName>
                                        </p:attrNameLst>
                                      </p:cBhvr>
                                      <p:rCtr x="0" y="-9352"/>
                                    </p:animMotion>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barn(inVertical)">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anim calcmode="lin" valueType="num">
                                      <p:cBhvr>
                                        <p:cTn id="2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90837" y="1192189"/>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00" b="1" dirty="0">
              <a:latin typeface="Times New Roman" pitchFamily="18" charset="0"/>
              <a:cs typeface="Times New Roman" pitchFamily="18" charset="0"/>
            </a:endParaRPr>
          </a:p>
        </p:txBody>
      </p:sp>
      <p:sp>
        <p:nvSpPr>
          <p:cNvPr id="5" name="AutoShape 35"/>
          <p:cNvSpPr>
            <a:spLocks noChangeArrowheads="1"/>
          </p:cNvSpPr>
          <p:nvPr/>
        </p:nvSpPr>
        <p:spPr bwMode="auto">
          <a:xfrm>
            <a:off x="2590801" y="207964"/>
            <a:ext cx="5805054" cy="54018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Caractérisation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des</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matériaux</a:t>
            </a:r>
          </a:p>
        </p:txBody>
      </p:sp>
      <p:sp>
        <p:nvSpPr>
          <p:cNvPr id="13" name="Rectangle 1"/>
          <p:cNvSpPr>
            <a:spLocks noChangeArrowheads="1"/>
          </p:cNvSpPr>
          <p:nvPr/>
        </p:nvSpPr>
        <p:spPr bwMode="auto">
          <a:xfrm>
            <a:off x="3121255" y="1301750"/>
            <a:ext cx="5400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algn="ctr" fontAlgn="base">
              <a:lnSpc>
                <a:spcPct val="100000"/>
              </a:lnSpc>
              <a:spcBef>
                <a:spcPct val="0"/>
              </a:spcBef>
              <a:spcAft>
                <a:spcPct val="0"/>
              </a:spcAft>
              <a:buClrTx/>
              <a:buSzTx/>
              <a:buFontTx/>
              <a:buNone/>
              <a:tabLst/>
              <a:defRPr/>
            </a:pPr>
            <a:r>
              <a:rPr lang="fr-FR" sz="2000" b="1" i="1" dirty="0" smtClean="0">
                <a:latin typeface="Bell MT" pitchFamily="18" charset="0"/>
                <a:cs typeface="Arial" panose="020B0604020202020204" pitchFamily="34" charset="0"/>
              </a:rPr>
              <a:t>Caractéristiques </a:t>
            </a:r>
            <a:r>
              <a:rPr lang="fr-FR" sz="2000" b="1" i="1" dirty="0">
                <a:latin typeface="Bell MT" pitchFamily="18" charset="0"/>
                <a:cs typeface="Arial" panose="020B0604020202020204" pitchFamily="34" charset="0"/>
              </a:rPr>
              <a:t>des fines d’ajout</a:t>
            </a:r>
          </a:p>
        </p:txBody>
      </p:sp>
      <p:graphicFrame>
        <p:nvGraphicFramePr>
          <p:cNvPr id="14" name="Tableau 13"/>
          <p:cNvGraphicFramePr>
            <a:graphicFrameLocks noGrp="1"/>
          </p:cNvGraphicFramePr>
          <p:nvPr>
            <p:extLst>
              <p:ext uri="{D42A27DB-BD31-4B8C-83A1-F6EECF244321}">
                <p14:modId xmlns:p14="http://schemas.microsoft.com/office/powerpoint/2010/main" val="3433014434"/>
              </p:ext>
            </p:extLst>
          </p:nvPr>
        </p:nvGraphicFramePr>
        <p:xfrm>
          <a:off x="2992581" y="1797050"/>
          <a:ext cx="5853309" cy="4368221"/>
        </p:xfrm>
        <a:graphic>
          <a:graphicData uri="http://schemas.openxmlformats.org/drawingml/2006/table">
            <a:tbl>
              <a:tblPr firstRow="1" firstCol="1" bandRow="1">
                <a:tableStyleId>{5C22544A-7EE6-4342-B048-85BDC9FD1C3A}</a:tableStyleId>
              </a:tblPr>
              <a:tblGrid>
                <a:gridCol w="1951103"/>
                <a:gridCol w="1951103"/>
                <a:gridCol w="1951103"/>
              </a:tblGrid>
              <a:tr h="336017">
                <a:tc>
                  <a:txBody>
                    <a:bodyPr/>
                    <a:lstStyle/>
                    <a:p>
                      <a:pPr algn="ctr">
                        <a:lnSpc>
                          <a:spcPct val="100000"/>
                        </a:lnSpc>
                        <a:spcAft>
                          <a:spcPts val="0"/>
                        </a:spcAft>
                      </a:pPr>
                      <a:r>
                        <a:rPr lang="fr-FR" sz="1800" dirty="0">
                          <a:effectLst/>
                          <a:latin typeface="Times New Roman" pitchFamily="18" charset="0"/>
                          <a:cs typeface="Times New Roman" pitchFamily="18" charset="0"/>
                        </a:rPr>
                        <a:t>Composition</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constituée</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Pourcentage</a:t>
                      </a:r>
                      <a:endParaRPr lang="fr-FR" sz="1800" dirty="0">
                        <a:effectLst/>
                        <a:latin typeface="Times New Roman" pitchFamily="18" charset="0"/>
                        <a:ea typeface="Calibri"/>
                        <a:cs typeface="Times New Roman" pitchFamily="18" charset="0"/>
                      </a:endParaRPr>
                    </a:p>
                  </a:txBody>
                  <a:tcPr marL="66828" marR="66828" marT="0" marB="0"/>
                </a:tc>
              </a:tr>
              <a:tr h="336017">
                <a:tc rowSpan="9">
                  <a:txBody>
                    <a:bodyPr/>
                    <a:lstStyle/>
                    <a:p>
                      <a:pPr algn="ctr">
                        <a:lnSpc>
                          <a:spcPct val="100000"/>
                        </a:lnSpc>
                        <a:spcAft>
                          <a:spcPts val="0"/>
                        </a:spcAft>
                      </a:pPr>
                      <a:r>
                        <a:rPr lang="fr-FR" sz="1800" dirty="0">
                          <a:effectLst/>
                          <a:latin typeface="Times New Roman" pitchFamily="18" charset="0"/>
                          <a:cs typeface="Times New Roman" pitchFamily="18" charset="0"/>
                        </a:rPr>
                        <a:t> </a:t>
                      </a:r>
                    </a:p>
                    <a:p>
                      <a:pPr algn="ctr">
                        <a:lnSpc>
                          <a:spcPct val="100000"/>
                        </a:lnSpc>
                        <a:spcAft>
                          <a:spcPts val="0"/>
                        </a:spcAft>
                      </a:pPr>
                      <a:r>
                        <a:rPr lang="fr-FR" sz="1800" dirty="0">
                          <a:effectLst/>
                          <a:latin typeface="Times New Roman" pitchFamily="18" charset="0"/>
                          <a:cs typeface="Times New Roman" pitchFamily="18" charset="0"/>
                        </a:rPr>
                        <a:t> </a:t>
                      </a:r>
                    </a:p>
                    <a:p>
                      <a:pPr algn="ctr">
                        <a:lnSpc>
                          <a:spcPct val="100000"/>
                        </a:lnSpc>
                        <a:spcAft>
                          <a:spcPts val="0"/>
                        </a:spcAft>
                      </a:pPr>
                      <a:r>
                        <a:rPr lang="fr-FR" sz="1800" dirty="0">
                          <a:effectLst/>
                          <a:latin typeface="Times New Roman" pitchFamily="18" charset="0"/>
                          <a:cs typeface="Times New Roman" pitchFamily="18" charset="0"/>
                        </a:rPr>
                        <a:t> </a:t>
                      </a:r>
                    </a:p>
                    <a:p>
                      <a:pPr algn="ctr">
                        <a:lnSpc>
                          <a:spcPct val="100000"/>
                        </a:lnSpc>
                        <a:spcAft>
                          <a:spcPts val="0"/>
                        </a:spcAft>
                      </a:pPr>
                      <a:r>
                        <a:rPr lang="fr-FR" sz="1800" dirty="0">
                          <a:effectLst/>
                          <a:latin typeface="Times New Roman" pitchFamily="18" charset="0"/>
                          <a:cs typeface="Times New Roman" pitchFamily="18" charset="0"/>
                        </a:rPr>
                        <a:t> </a:t>
                      </a:r>
                    </a:p>
                    <a:p>
                      <a:pPr algn="ctr">
                        <a:lnSpc>
                          <a:spcPct val="100000"/>
                        </a:lnSpc>
                        <a:spcAft>
                          <a:spcPts val="0"/>
                        </a:spcAft>
                      </a:pPr>
                      <a:r>
                        <a:rPr lang="fr-FR" sz="1800" dirty="0">
                          <a:effectLst/>
                          <a:latin typeface="Times New Roman" pitchFamily="18" charset="0"/>
                          <a:cs typeface="Times New Roman" pitchFamily="18" charset="0"/>
                        </a:rPr>
                        <a:t>Chimique</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SiO</a:t>
                      </a:r>
                      <a:r>
                        <a:rPr lang="fr-FR" sz="1800" baseline="-25000" dirty="0">
                          <a:effectLst/>
                          <a:latin typeface="Times New Roman" pitchFamily="18" charset="0"/>
                          <a:cs typeface="Times New Roman" pitchFamily="18" charset="0"/>
                        </a:rPr>
                        <a:t>2</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en-US" sz="1800" dirty="0">
                          <a:effectLst/>
                          <a:latin typeface="Times New Roman" pitchFamily="18" charset="0"/>
                          <a:cs typeface="Times New Roman" pitchFamily="18" charset="0"/>
                        </a:rPr>
                        <a:t>30.13 %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en-US" sz="1800" dirty="0">
                          <a:effectLst/>
                          <a:latin typeface="Times New Roman" pitchFamily="18" charset="0"/>
                          <a:cs typeface="Times New Roman" pitchFamily="18" charset="0"/>
                        </a:rPr>
                        <a:t>AL</a:t>
                      </a:r>
                      <a:r>
                        <a:rPr lang="en-US" sz="1800" baseline="-25000" dirty="0">
                          <a:effectLst/>
                          <a:latin typeface="Times New Roman" pitchFamily="18" charset="0"/>
                          <a:cs typeface="Times New Roman" pitchFamily="18" charset="0"/>
                        </a:rPr>
                        <a:t>2</a:t>
                      </a:r>
                      <a:r>
                        <a:rPr lang="en-US" sz="1800" dirty="0">
                          <a:effectLst/>
                          <a:latin typeface="Times New Roman" pitchFamily="18" charset="0"/>
                          <a:cs typeface="Times New Roman" pitchFamily="18" charset="0"/>
                        </a:rPr>
                        <a:t>O</a:t>
                      </a:r>
                      <a:r>
                        <a:rPr lang="en-US" sz="1800" baseline="-25000" dirty="0">
                          <a:effectLst/>
                          <a:latin typeface="Times New Roman" pitchFamily="18" charset="0"/>
                          <a:cs typeface="Times New Roman" pitchFamily="18" charset="0"/>
                        </a:rPr>
                        <a:t>3</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en-US" sz="1800" dirty="0">
                          <a:effectLst/>
                          <a:latin typeface="Times New Roman" pitchFamily="18" charset="0"/>
                          <a:cs typeface="Times New Roman" pitchFamily="18" charset="0"/>
                        </a:rPr>
                        <a:t>9.91 %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en-US" sz="1800" dirty="0">
                          <a:effectLst/>
                          <a:latin typeface="Times New Roman" pitchFamily="18" charset="0"/>
                          <a:cs typeface="Times New Roman" pitchFamily="18" charset="0"/>
                        </a:rPr>
                        <a:t>Fe</a:t>
                      </a:r>
                      <a:r>
                        <a:rPr lang="en-US" sz="1800" baseline="-25000" dirty="0">
                          <a:effectLst/>
                          <a:latin typeface="Times New Roman" pitchFamily="18" charset="0"/>
                          <a:cs typeface="Times New Roman" pitchFamily="18" charset="0"/>
                        </a:rPr>
                        <a:t>2</a:t>
                      </a:r>
                      <a:r>
                        <a:rPr lang="en-US" sz="1800" dirty="0">
                          <a:effectLst/>
                          <a:latin typeface="Times New Roman" pitchFamily="18" charset="0"/>
                          <a:cs typeface="Times New Roman" pitchFamily="18" charset="0"/>
                        </a:rPr>
                        <a:t>O</a:t>
                      </a:r>
                      <a:r>
                        <a:rPr lang="en-US" sz="1800" baseline="-25000" dirty="0">
                          <a:effectLst/>
                          <a:latin typeface="Times New Roman" pitchFamily="18" charset="0"/>
                          <a:cs typeface="Times New Roman" pitchFamily="18" charset="0"/>
                        </a:rPr>
                        <a:t>3</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en-US" sz="1800" dirty="0">
                          <a:effectLst/>
                          <a:latin typeface="Times New Roman" pitchFamily="18" charset="0"/>
                          <a:cs typeface="Times New Roman" pitchFamily="18" charset="0"/>
                        </a:rPr>
                        <a:t>0.09 %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en-US" sz="1800" dirty="0">
                          <a:effectLst/>
                          <a:latin typeface="Times New Roman" pitchFamily="18" charset="0"/>
                          <a:cs typeface="Times New Roman" pitchFamily="18" charset="0"/>
                        </a:rPr>
                        <a:t>CaO</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en-US" sz="1800" dirty="0">
                          <a:effectLst/>
                          <a:latin typeface="Times New Roman" pitchFamily="18" charset="0"/>
                          <a:cs typeface="Times New Roman" pitchFamily="18" charset="0"/>
                        </a:rPr>
                        <a:t>31.73 %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en-US" sz="1800" dirty="0">
                          <a:effectLst/>
                          <a:latin typeface="Times New Roman" pitchFamily="18" charset="0"/>
                          <a:cs typeface="Times New Roman" pitchFamily="18" charset="0"/>
                        </a:rPr>
                        <a:t>MgO</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en-US" sz="1800" dirty="0">
                          <a:effectLst/>
                          <a:latin typeface="Times New Roman" pitchFamily="18" charset="0"/>
                          <a:cs typeface="Times New Roman" pitchFamily="18" charset="0"/>
                        </a:rPr>
                        <a:t>1.36 %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en-US" sz="1800" dirty="0">
                          <a:effectLst/>
                          <a:latin typeface="Times New Roman" pitchFamily="18" charset="0"/>
                          <a:cs typeface="Times New Roman" pitchFamily="18" charset="0"/>
                        </a:rPr>
                        <a:t>SO</a:t>
                      </a:r>
                      <a:r>
                        <a:rPr lang="en-US" sz="1800" baseline="-25000" dirty="0">
                          <a:effectLst/>
                          <a:latin typeface="Times New Roman" pitchFamily="18" charset="0"/>
                          <a:cs typeface="Times New Roman" pitchFamily="18" charset="0"/>
                        </a:rPr>
                        <a:t>3</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en-US" sz="1800" dirty="0">
                          <a:effectLst/>
                          <a:latin typeface="Times New Roman" pitchFamily="18" charset="0"/>
                          <a:cs typeface="Times New Roman" pitchFamily="18" charset="0"/>
                        </a:rPr>
                        <a:t>1.12 %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en-US" sz="1800" dirty="0">
                          <a:effectLst/>
                          <a:latin typeface="Times New Roman" pitchFamily="18" charset="0"/>
                          <a:cs typeface="Times New Roman" pitchFamily="18" charset="0"/>
                        </a:rPr>
                        <a:t>K</a:t>
                      </a:r>
                      <a:r>
                        <a:rPr lang="en-US" sz="1800" baseline="-25000" dirty="0">
                          <a:effectLst/>
                          <a:latin typeface="Times New Roman" pitchFamily="18" charset="0"/>
                          <a:cs typeface="Times New Roman" pitchFamily="18" charset="0"/>
                        </a:rPr>
                        <a:t>2</a:t>
                      </a:r>
                      <a:r>
                        <a:rPr lang="en-US" sz="1800" dirty="0">
                          <a:effectLst/>
                          <a:latin typeface="Times New Roman" pitchFamily="18" charset="0"/>
                          <a:cs typeface="Times New Roman" pitchFamily="18" charset="0"/>
                        </a:rPr>
                        <a:t>O</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en-US" sz="1800" dirty="0">
                          <a:effectLst/>
                          <a:latin typeface="Times New Roman" pitchFamily="18" charset="0"/>
                          <a:cs typeface="Times New Roman" pitchFamily="18" charset="0"/>
                        </a:rPr>
                        <a:t>1.08 %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en-US" sz="1800" dirty="0">
                          <a:effectLst/>
                          <a:latin typeface="Times New Roman" pitchFamily="18" charset="0"/>
                          <a:cs typeface="Times New Roman" pitchFamily="18" charset="0"/>
                        </a:rPr>
                        <a:t>Cl</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0.016 %</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fr-FR" sz="1800" dirty="0">
                          <a:effectLst/>
                          <a:latin typeface="Times New Roman" pitchFamily="18" charset="0"/>
                          <a:cs typeface="Times New Roman" pitchFamily="18" charset="0"/>
                        </a:rPr>
                        <a:t>Paf</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24.55 %</a:t>
                      </a:r>
                      <a:endParaRPr lang="fr-FR" sz="1800" dirty="0">
                        <a:effectLst/>
                        <a:latin typeface="Times New Roman" pitchFamily="18" charset="0"/>
                        <a:ea typeface="Calibri"/>
                        <a:cs typeface="Times New Roman" pitchFamily="18" charset="0"/>
                      </a:endParaRPr>
                    </a:p>
                  </a:txBody>
                  <a:tcPr marL="66828" marR="66828" marT="0" marB="0"/>
                </a:tc>
              </a:tr>
              <a:tr h="336017">
                <a:tc rowSpan="3">
                  <a:txBody>
                    <a:bodyPr/>
                    <a:lstStyle/>
                    <a:p>
                      <a:pPr algn="ctr">
                        <a:lnSpc>
                          <a:spcPct val="100000"/>
                        </a:lnSpc>
                        <a:spcAft>
                          <a:spcPts val="0"/>
                        </a:spcAft>
                      </a:pPr>
                      <a:r>
                        <a:rPr lang="fr-FR" sz="1800" dirty="0">
                          <a:effectLst/>
                          <a:latin typeface="Times New Roman" pitchFamily="18" charset="0"/>
                          <a:cs typeface="Times New Roman" pitchFamily="18" charset="0"/>
                        </a:rPr>
                        <a:t> </a:t>
                      </a:r>
                    </a:p>
                    <a:p>
                      <a:pPr algn="ctr">
                        <a:lnSpc>
                          <a:spcPct val="100000"/>
                        </a:lnSpc>
                        <a:spcAft>
                          <a:spcPts val="0"/>
                        </a:spcAft>
                      </a:pPr>
                      <a:r>
                        <a:rPr lang="fr-FR" sz="1800" dirty="0">
                          <a:effectLst/>
                          <a:latin typeface="Times New Roman" pitchFamily="18" charset="0"/>
                          <a:cs typeface="Times New Roman" pitchFamily="18" charset="0"/>
                        </a:rPr>
                        <a:t>minéralogique</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LSF</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33.01.</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fr-FR" sz="1800" dirty="0">
                          <a:effectLst/>
                          <a:latin typeface="Times New Roman" pitchFamily="18" charset="0"/>
                          <a:cs typeface="Times New Roman" pitchFamily="18" charset="0"/>
                        </a:rPr>
                        <a:t>AF</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106.8.</a:t>
                      </a:r>
                      <a:endParaRPr lang="fr-FR" sz="1800" dirty="0">
                        <a:effectLst/>
                        <a:latin typeface="Times New Roman" pitchFamily="18" charset="0"/>
                        <a:ea typeface="Calibri"/>
                        <a:cs typeface="Times New Roman" pitchFamily="18" charset="0"/>
                      </a:endParaRPr>
                    </a:p>
                  </a:txBody>
                  <a:tcPr marL="66828" marR="66828" marT="0" marB="0"/>
                </a:tc>
              </a:tr>
              <a:tr h="336017">
                <a:tc vMerge="1">
                  <a:txBody>
                    <a:bodyPr/>
                    <a:lstStyle/>
                    <a:p>
                      <a:endParaRPr lang="fr-FR"/>
                    </a:p>
                  </a:txBody>
                  <a:tcPr/>
                </a:tc>
                <a:tc>
                  <a:txBody>
                    <a:bodyPr/>
                    <a:lstStyle/>
                    <a:p>
                      <a:pPr algn="ctr">
                        <a:lnSpc>
                          <a:spcPct val="100000"/>
                        </a:lnSpc>
                        <a:spcAft>
                          <a:spcPts val="0"/>
                        </a:spcAft>
                      </a:pPr>
                      <a:r>
                        <a:rPr lang="fr-FR" sz="1800" dirty="0">
                          <a:effectLst/>
                          <a:latin typeface="Times New Roman" pitchFamily="18" charset="0"/>
                          <a:cs typeface="Times New Roman" pitchFamily="18" charset="0"/>
                        </a:rPr>
                        <a:t>MS</a:t>
                      </a:r>
                      <a:endParaRPr lang="fr-FR" sz="1800" dirty="0">
                        <a:effectLst/>
                        <a:latin typeface="Times New Roman" pitchFamily="18" charset="0"/>
                        <a:ea typeface="Calibri"/>
                        <a:cs typeface="Times New Roman" pitchFamily="18" charset="0"/>
                      </a:endParaRPr>
                    </a:p>
                  </a:txBody>
                  <a:tcPr marL="66828" marR="66828" marT="0" marB="0"/>
                </a:tc>
                <a:tc>
                  <a:txBody>
                    <a:bodyPr/>
                    <a:lstStyle/>
                    <a:p>
                      <a:pPr algn="ctr">
                        <a:lnSpc>
                          <a:spcPct val="100000"/>
                        </a:lnSpc>
                        <a:spcAft>
                          <a:spcPts val="0"/>
                        </a:spcAft>
                      </a:pPr>
                      <a:r>
                        <a:rPr lang="fr-FR" sz="1800" dirty="0">
                          <a:effectLst/>
                          <a:latin typeface="Times New Roman" pitchFamily="18" charset="0"/>
                          <a:cs typeface="Times New Roman" pitchFamily="18" charset="0"/>
                        </a:rPr>
                        <a:t>3.01.</a:t>
                      </a:r>
                      <a:endParaRPr lang="fr-FR" sz="1800" dirty="0">
                        <a:effectLst/>
                        <a:latin typeface="Times New Roman" pitchFamily="18" charset="0"/>
                        <a:ea typeface="Calibri"/>
                        <a:cs typeface="Times New Roman" pitchFamily="18" charset="0"/>
                      </a:endParaRPr>
                    </a:p>
                  </a:txBody>
                  <a:tcPr marL="66828" marR="66828" marT="0" marB="0"/>
                </a:tc>
              </a:tr>
            </a:tbl>
          </a:graphicData>
        </a:graphic>
      </p:graphicFrame>
      <p:sp>
        <p:nvSpPr>
          <p:cNvPr id="16" name="مستطيل مستدير الزوايا 18"/>
          <p:cNvSpPr/>
          <p:nvPr/>
        </p:nvSpPr>
        <p:spPr>
          <a:xfrm>
            <a:off x="174625" y="4114801"/>
            <a:ext cx="2413000" cy="7849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Caractérisation des matériaux</a:t>
            </a:r>
          </a:p>
        </p:txBody>
      </p:sp>
      <p:sp>
        <p:nvSpPr>
          <p:cNvPr id="17"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2"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3" name="مستطيل مستدير الزوايا 8"/>
          <p:cNvSpPr/>
          <p:nvPr/>
        </p:nvSpPr>
        <p:spPr>
          <a:xfrm>
            <a:off x="160482" y="2020529"/>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4"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25"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6"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Tree>
    <p:extLst>
      <p:ext uri="{BB962C8B-B14F-4D97-AF65-F5344CB8AC3E}">
        <p14:creationId xmlns:p14="http://schemas.microsoft.com/office/powerpoint/2010/main" val="731054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3.7037E-7 L 3.33333E-6 -0.18704 " pathEditMode="relative" rAng="0" ptsTypes="AA">
                                      <p:cBhvr>
                                        <p:cTn id="10" dur="2000" fill="hold"/>
                                        <p:tgtEl>
                                          <p:spTgt spid="16"/>
                                        </p:tgtEl>
                                        <p:attrNameLst>
                                          <p:attrName>ppt_x</p:attrName>
                                          <p:attrName>ppt_y</p:attrName>
                                        </p:attrNameLst>
                                      </p:cBhvr>
                                      <p:rCtr x="0" y="-9352"/>
                                    </p:animMotion>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 calcmode="lin" valueType="num">
                                      <p:cBhvr additive="base">
                                        <p:cTn id="1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anim calcmode="lin" valueType="num">
                                      <p:cBhvr>
                                        <p:cTn id="22" dur="2000" fill="hold"/>
                                        <p:tgtEl>
                                          <p:spTgt spid="14"/>
                                        </p:tgtEl>
                                        <p:attrNameLst>
                                          <p:attrName>ppt_w</p:attrName>
                                        </p:attrNameLst>
                                      </p:cBhvr>
                                      <p:tavLst>
                                        <p:tav tm="0" fmla="#ppt_w*sin(2.5*pi*$)">
                                          <p:val>
                                            <p:fltVal val="0"/>
                                          </p:val>
                                        </p:tav>
                                        <p:tav tm="100000">
                                          <p:val>
                                            <p:fltVal val="1"/>
                                          </p:val>
                                        </p:tav>
                                      </p:tavLst>
                                    </p:anim>
                                    <p:anim calcmode="lin" valueType="num">
                                      <p:cBhvr>
                                        <p:cTn id="23"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lvl="0" algn="ctr"/>
            <a:r>
              <a:rPr lang="fr-FR" sz="2800" b="1" i="1" dirty="0">
                <a:effectLst>
                  <a:outerShdw blurRad="38100" dist="38100" dir="2700000" algn="tl">
                    <a:srgbClr val="C0C0C0"/>
                  </a:outerShdw>
                </a:effectLst>
                <a:cs typeface="Times New Roman" pitchFamily="18" charset="0"/>
              </a:rPr>
              <a:t>Formulation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du</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béton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sable</a:t>
            </a:r>
          </a:p>
        </p:txBody>
      </p:sp>
      <p:sp>
        <p:nvSpPr>
          <p:cNvPr id="5"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spcAft>
                <a:spcPts val="1000"/>
              </a:spcAft>
              <a:defRPr/>
            </a:pPr>
            <a:r>
              <a:rPr lang="fr-FR" sz="2000" b="1" i="1" dirty="0" smtClean="0">
                <a:solidFill>
                  <a:srgbClr val="00B0F0"/>
                </a:solidFill>
                <a:latin typeface="Bell MT" pitchFamily="18" charset="0"/>
                <a:cs typeface="Arial" panose="020B0604020202020204" pitchFamily="34" charset="0"/>
              </a:rPr>
              <a:t>Les </a:t>
            </a:r>
            <a:r>
              <a:rPr lang="fr-FR" sz="2000" b="1" i="1" dirty="0">
                <a:solidFill>
                  <a:srgbClr val="00B0F0"/>
                </a:solidFill>
                <a:latin typeface="Bell MT" pitchFamily="18" charset="0"/>
                <a:cs typeface="Arial" panose="020B0604020202020204" pitchFamily="34" charset="0"/>
              </a:rPr>
              <a:t>différentes étapes de la formulation</a:t>
            </a:r>
          </a:p>
          <a:p>
            <a:pPr indent="-285750">
              <a:lnSpc>
                <a:spcPct val="150000"/>
              </a:lnSpc>
              <a:spcAft>
                <a:spcPts val="0"/>
              </a:spcAft>
              <a:buFont typeface="Wingdings" pitchFamily="2" charset="2"/>
              <a:buChar char="v"/>
              <a:defRPr/>
            </a:pPr>
            <a:r>
              <a:rPr lang="fr-FR" b="1" i="1" dirty="0">
                <a:solidFill>
                  <a:schemeClr val="tx1"/>
                </a:solidFill>
                <a:latin typeface="Bell MT" pitchFamily="18" charset="0"/>
                <a:cs typeface="Arial" panose="020B0604020202020204" pitchFamily="34" charset="0"/>
              </a:rPr>
              <a:t>Détermination d'une formule de base sans fines </a:t>
            </a:r>
            <a:r>
              <a:rPr lang="fr-FR" b="1" i="1" dirty="0" smtClean="0">
                <a:solidFill>
                  <a:schemeClr val="tx1"/>
                </a:solidFill>
                <a:latin typeface="Bell MT" pitchFamily="18" charset="0"/>
                <a:cs typeface="Arial" panose="020B0604020202020204" pitchFamily="34" charset="0"/>
              </a:rPr>
              <a:t>d’addition</a:t>
            </a:r>
          </a:p>
          <a:p>
            <a:pPr indent="-285750">
              <a:lnSpc>
                <a:spcPct val="150000"/>
              </a:lnSpc>
              <a:spcAft>
                <a:spcPts val="0"/>
              </a:spcAft>
              <a:buFont typeface="Wingdings" pitchFamily="2" charset="2"/>
              <a:buChar char="v"/>
              <a:defRPr/>
            </a:pPr>
            <a:r>
              <a:rPr lang="fr-FR" b="1" i="1" dirty="0" smtClean="0">
                <a:solidFill>
                  <a:schemeClr val="tx1"/>
                </a:solidFill>
                <a:latin typeface="Bell MT" pitchFamily="18" charset="0"/>
                <a:cs typeface="Arial" panose="020B0604020202020204" pitchFamily="34" charset="0"/>
              </a:rPr>
              <a:t>Détermination </a:t>
            </a:r>
            <a:r>
              <a:rPr lang="fr-FR" b="1" i="1" dirty="0">
                <a:solidFill>
                  <a:schemeClr val="tx1"/>
                </a:solidFill>
                <a:latin typeface="Bell MT" pitchFamily="18" charset="0"/>
                <a:cs typeface="Arial" panose="020B0604020202020204" pitchFamily="34" charset="0"/>
              </a:rPr>
              <a:t>du dosage en fines d'addition</a:t>
            </a:r>
          </a:p>
          <a:p>
            <a:pPr indent="-285750">
              <a:lnSpc>
                <a:spcPct val="150000"/>
              </a:lnSpc>
              <a:spcAft>
                <a:spcPts val="0"/>
              </a:spcAft>
              <a:buFont typeface="Wingdings" pitchFamily="2" charset="2"/>
              <a:buChar char="v"/>
              <a:defRPr/>
            </a:pPr>
            <a:r>
              <a:rPr lang="fr-FR" b="1" i="1" dirty="0">
                <a:solidFill>
                  <a:schemeClr val="tx1"/>
                </a:solidFill>
                <a:latin typeface="Bell MT" pitchFamily="18" charset="0"/>
                <a:cs typeface="Arial" panose="020B0604020202020204" pitchFamily="34" charset="0"/>
              </a:rPr>
              <a:t> Adaptation de la maniabilité à la mise en œuvre</a:t>
            </a:r>
          </a:p>
          <a:p>
            <a:pPr indent="-285750">
              <a:lnSpc>
                <a:spcPct val="150000"/>
              </a:lnSpc>
              <a:spcAft>
                <a:spcPts val="0"/>
              </a:spcAft>
              <a:buFont typeface="Wingdings" pitchFamily="2" charset="2"/>
              <a:buChar char="v"/>
              <a:defRPr/>
            </a:pPr>
            <a:r>
              <a:rPr lang="fr-FR" b="1" i="1" dirty="0">
                <a:solidFill>
                  <a:schemeClr val="tx1"/>
                </a:solidFill>
                <a:latin typeface="Bell MT" pitchFamily="18" charset="0"/>
                <a:cs typeface="Arial" panose="020B0604020202020204" pitchFamily="34" charset="0"/>
              </a:rPr>
              <a:t> Contrôle des résistances</a:t>
            </a:r>
          </a:p>
          <a:p>
            <a:pPr indent="-285750">
              <a:lnSpc>
                <a:spcPct val="150000"/>
              </a:lnSpc>
              <a:spcAft>
                <a:spcPts val="0"/>
              </a:spcAft>
              <a:buFont typeface="Wingdings" pitchFamily="2" charset="2"/>
              <a:buChar char="v"/>
              <a:defRPr/>
            </a:pPr>
            <a:r>
              <a:rPr lang="fr-FR" b="1" i="1" dirty="0">
                <a:solidFill>
                  <a:schemeClr val="tx1"/>
                </a:solidFill>
                <a:latin typeface="Bell MT" pitchFamily="18" charset="0"/>
                <a:cs typeface="Arial" panose="020B0604020202020204" pitchFamily="34" charset="0"/>
              </a:rPr>
              <a:t> Corrections éventuelles</a:t>
            </a:r>
          </a:p>
        </p:txBody>
      </p:sp>
      <p:sp>
        <p:nvSpPr>
          <p:cNvPr id="13" name="مستطيل مستدير الزوايا 19"/>
          <p:cNvSpPr/>
          <p:nvPr/>
        </p:nvSpPr>
        <p:spPr>
          <a:xfrm>
            <a:off x="203200" y="4866969"/>
            <a:ext cx="2413000" cy="693173"/>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lvl="0" algn="ctr"/>
            <a:r>
              <a:rPr lang="fr-FR" b="1" i="1" dirty="0">
                <a:solidFill>
                  <a:prstClr val="black"/>
                </a:solidFill>
                <a:effectLst>
                  <a:outerShdw blurRad="38100" dist="38100" dir="2700000" algn="tl">
                    <a:srgbClr val="C0C0C0"/>
                  </a:outerShdw>
                </a:effectLst>
                <a:cs typeface="Times New Roman" pitchFamily="18" charset="0"/>
              </a:rPr>
              <a:t>Formulation du béton de sable</a:t>
            </a:r>
          </a:p>
        </p:txBody>
      </p:sp>
      <p:sp>
        <p:nvSpPr>
          <p:cNvPr id="14" name="مستطيل مستدير الزوايا 11"/>
          <p:cNvSpPr/>
          <p:nvPr/>
        </p:nvSpPr>
        <p:spPr>
          <a:xfrm>
            <a:off x="215900" y="5641036"/>
            <a:ext cx="2387600" cy="611836"/>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5" name="مستطيل مستدير الزوايا 11"/>
          <p:cNvSpPr/>
          <p:nvPr/>
        </p:nvSpPr>
        <p:spPr>
          <a:xfrm>
            <a:off x="228600" y="6289965"/>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6"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7"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8"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9"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2240983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3"/>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down)">
                                      <p:cBhvr>
                                        <p:cTn id="15" dur="580">
                                          <p:stCondLst>
                                            <p:cond delay="0"/>
                                          </p:stCondLst>
                                        </p:cTn>
                                        <p:tgtEl>
                                          <p:spTgt spid="5">
                                            <p:txEl>
                                              <p:pRg st="0" end="0"/>
                                            </p:txEl>
                                          </p:spTgt>
                                        </p:tgtEl>
                                      </p:cBhvr>
                                    </p:animEffect>
                                    <p:anim calcmode="lin" valueType="num">
                                      <p:cBhvr>
                                        <p:cTn id="16"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5">
                                            <p:txEl>
                                              <p:pRg st="0" end="0"/>
                                            </p:txEl>
                                          </p:spTgt>
                                        </p:tgtEl>
                                      </p:cBhvr>
                                      <p:to x="100000" y="60000"/>
                                    </p:animScale>
                                    <p:animScale>
                                      <p:cBhvr>
                                        <p:cTn id="22" dur="166" decel="50000">
                                          <p:stCondLst>
                                            <p:cond delay="676"/>
                                          </p:stCondLst>
                                        </p:cTn>
                                        <p:tgtEl>
                                          <p:spTgt spid="5">
                                            <p:txEl>
                                              <p:pRg st="0" end="0"/>
                                            </p:txEl>
                                          </p:spTgt>
                                        </p:tgtEl>
                                      </p:cBhvr>
                                      <p:to x="100000" y="100000"/>
                                    </p:animScale>
                                    <p:animScale>
                                      <p:cBhvr>
                                        <p:cTn id="23" dur="26">
                                          <p:stCondLst>
                                            <p:cond delay="1312"/>
                                          </p:stCondLst>
                                        </p:cTn>
                                        <p:tgtEl>
                                          <p:spTgt spid="5">
                                            <p:txEl>
                                              <p:pRg st="0" end="0"/>
                                            </p:txEl>
                                          </p:spTgt>
                                        </p:tgtEl>
                                      </p:cBhvr>
                                      <p:to x="100000" y="80000"/>
                                    </p:animScale>
                                    <p:animScale>
                                      <p:cBhvr>
                                        <p:cTn id="24" dur="166" decel="50000">
                                          <p:stCondLst>
                                            <p:cond delay="1338"/>
                                          </p:stCondLst>
                                        </p:cTn>
                                        <p:tgtEl>
                                          <p:spTgt spid="5">
                                            <p:txEl>
                                              <p:pRg st="0" end="0"/>
                                            </p:txEl>
                                          </p:spTgt>
                                        </p:tgtEl>
                                      </p:cBhvr>
                                      <p:to x="100000" y="100000"/>
                                    </p:animScale>
                                    <p:animScale>
                                      <p:cBhvr>
                                        <p:cTn id="25" dur="26">
                                          <p:stCondLst>
                                            <p:cond delay="1642"/>
                                          </p:stCondLst>
                                        </p:cTn>
                                        <p:tgtEl>
                                          <p:spTgt spid="5">
                                            <p:txEl>
                                              <p:pRg st="0" end="0"/>
                                            </p:txEl>
                                          </p:spTgt>
                                        </p:tgtEl>
                                      </p:cBhvr>
                                      <p:to x="100000" y="90000"/>
                                    </p:animScale>
                                    <p:animScale>
                                      <p:cBhvr>
                                        <p:cTn id="26" dur="166" decel="50000">
                                          <p:stCondLst>
                                            <p:cond delay="1668"/>
                                          </p:stCondLst>
                                        </p:cTn>
                                        <p:tgtEl>
                                          <p:spTgt spid="5">
                                            <p:txEl>
                                              <p:pRg st="0" end="0"/>
                                            </p:txEl>
                                          </p:spTgt>
                                        </p:tgtEl>
                                      </p:cBhvr>
                                      <p:to x="100000" y="100000"/>
                                    </p:animScale>
                                    <p:animScale>
                                      <p:cBhvr>
                                        <p:cTn id="27" dur="26">
                                          <p:stCondLst>
                                            <p:cond delay="1808"/>
                                          </p:stCondLst>
                                        </p:cTn>
                                        <p:tgtEl>
                                          <p:spTgt spid="5">
                                            <p:txEl>
                                              <p:pRg st="0" end="0"/>
                                            </p:txEl>
                                          </p:spTgt>
                                        </p:tgtEl>
                                      </p:cBhvr>
                                      <p:to x="100000" y="95000"/>
                                    </p:animScale>
                                    <p:animScale>
                                      <p:cBhvr>
                                        <p:cTn id="28" dur="166" decel="50000">
                                          <p:stCondLst>
                                            <p:cond delay="1834"/>
                                          </p:stCondLst>
                                        </p:cTn>
                                        <p:tgtEl>
                                          <p:spTgt spid="5">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circle(in)">
                                      <p:cBhvr>
                                        <p:cTn id="33" dur="2000"/>
                                        <p:tgtEl>
                                          <p:spTgt spid="5">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circle(in)">
                                      <p:cBhvr>
                                        <p:cTn id="38" dur="2000"/>
                                        <p:tgtEl>
                                          <p:spTgt spid="5">
                                            <p:txEl>
                                              <p:pRg st="2" end="2"/>
                                            </p:txEl>
                                          </p:spTgt>
                                        </p:tgtEl>
                                      </p:cBhvr>
                                    </p:animEffect>
                                  </p:childTnLst>
                                </p:cTn>
                              </p:par>
                              <p:par>
                                <p:cTn id="39" presetID="6" presetClass="entr" presetSubtype="16" fill="hold" nodeType="with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circle(in)">
                                      <p:cBhvr>
                                        <p:cTn id="41" dur="2000"/>
                                        <p:tgtEl>
                                          <p:spTgt spid="5">
                                            <p:txEl>
                                              <p:pRg st="3" end="3"/>
                                            </p:txEl>
                                          </p:spTgt>
                                        </p:tgtEl>
                                      </p:cBhvr>
                                    </p:animEffect>
                                  </p:childTnLst>
                                </p:cTn>
                              </p:par>
                              <p:par>
                                <p:cTn id="42" presetID="6" presetClass="entr" presetSubtype="16" fill="hold" nodeType="withEffect">
                                  <p:stCondLst>
                                    <p:cond delay="0"/>
                                  </p:stCondLst>
                                  <p:childTnLst>
                                    <p:set>
                                      <p:cBhvr>
                                        <p:cTn id="43" dur="1" fill="hold">
                                          <p:stCondLst>
                                            <p:cond delay="0"/>
                                          </p:stCondLst>
                                        </p:cTn>
                                        <p:tgtEl>
                                          <p:spTgt spid="5">
                                            <p:txEl>
                                              <p:pRg st="4" end="4"/>
                                            </p:txEl>
                                          </p:spTgt>
                                        </p:tgtEl>
                                        <p:attrNameLst>
                                          <p:attrName>style.visibility</p:attrName>
                                        </p:attrNameLst>
                                      </p:cBhvr>
                                      <p:to>
                                        <p:strVal val="visible"/>
                                      </p:to>
                                    </p:set>
                                    <p:animEffect transition="in" filter="circle(in)">
                                      <p:cBhvr>
                                        <p:cTn id="44" dur="2000"/>
                                        <p:tgtEl>
                                          <p:spTgt spid="5">
                                            <p:txEl>
                                              <p:pRg st="4" end="4"/>
                                            </p:txEl>
                                          </p:spTgt>
                                        </p:tgtEl>
                                      </p:cBhvr>
                                    </p:animEffect>
                                  </p:childTnLst>
                                </p:cTn>
                              </p:par>
                              <p:par>
                                <p:cTn id="45" presetID="6" presetClass="entr" presetSubtype="16" fill="hold" nodeType="with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Effect transition="in" filter="circle(in)">
                                      <p:cBhvr>
                                        <p:cTn id="47"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lvl="0" algn="ctr"/>
            <a:r>
              <a:rPr lang="fr-FR" sz="2800" b="1" i="1" dirty="0">
                <a:effectLst>
                  <a:outerShdw blurRad="38100" dist="38100" dir="2700000" algn="tl">
                    <a:srgbClr val="C0C0C0"/>
                  </a:outerShdw>
                </a:effectLst>
                <a:cs typeface="Times New Roman" pitchFamily="18" charset="0"/>
              </a:rPr>
              <a:t>Formulation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du</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béton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sable</a:t>
            </a:r>
          </a:p>
        </p:txBody>
      </p:sp>
      <p:sp>
        <p:nvSpPr>
          <p:cNvPr id="22" name="مستطيل مستدير الزوايا 21"/>
          <p:cNvSpPr/>
          <p:nvPr/>
        </p:nvSpPr>
        <p:spPr>
          <a:xfrm>
            <a:off x="2836168" y="1360429"/>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endParaRPr lang="fr-FR"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23" name="مستطيل 22"/>
          <p:cNvSpPr/>
          <p:nvPr/>
        </p:nvSpPr>
        <p:spPr>
          <a:xfrm>
            <a:off x="2827338" y="1264008"/>
            <a:ext cx="5754687" cy="707886"/>
          </a:xfrm>
          <a:prstGeom prst="rect">
            <a:avLst/>
          </a:prstGeom>
        </p:spPr>
        <p:txBody>
          <a:bodyPr wrap="square">
            <a:spAutoFit/>
          </a:bodyPr>
          <a:lstStyle/>
          <a:p>
            <a:pPr lvl="0" algn="ctr">
              <a:defRPr/>
            </a:pPr>
            <a:r>
              <a:rPr lang="fr-FR" sz="2000" b="1" i="1" smtClean="0">
                <a:latin typeface="Bell MT" pitchFamily="18" charset="0"/>
                <a:cs typeface="Arial" panose="020B0604020202020204" pitchFamily="34" charset="0"/>
              </a:rPr>
              <a:t>Etapes </a:t>
            </a:r>
            <a:r>
              <a:rPr lang="fr-FR" sz="2000" b="1" i="1" dirty="0">
                <a:latin typeface="Bell MT" pitchFamily="18" charset="0"/>
                <a:cs typeface="Arial" panose="020B0604020202020204" pitchFamily="34" charset="0"/>
              </a:rPr>
              <a:t>de calcul de la formulation du béton de sable</a:t>
            </a:r>
          </a:p>
        </p:txBody>
      </p:sp>
      <p:sp>
        <p:nvSpPr>
          <p:cNvPr id="32" name="مستطيل 31"/>
          <p:cNvSpPr/>
          <p:nvPr/>
        </p:nvSpPr>
        <p:spPr>
          <a:xfrm>
            <a:off x="2827338" y="2202597"/>
            <a:ext cx="242374" cy="369332"/>
          </a:xfrm>
          <a:prstGeom prst="rect">
            <a:avLst/>
          </a:prstGeom>
        </p:spPr>
        <p:txBody>
          <a:bodyPr wrap="none">
            <a:spAutoFit/>
          </a:bodyPr>
          <a:lstStyle/>
          <a:p>
            <a:r>
              <a:rPr lang="fr-FR" b="1" dirty="0">
                <a:solidFill>
                  <a:prstClr val="black"/>
                </a:solidFill>
                <a:latin typeface="Times New Roman" panose="02020603050405020304" pitchFamily="18" charset="0"/>
                <a:ea typeface="Calibri" panose="020F0502020204030204" pitchFamily="34" charset="0"/>
              </a:rPr>
              <a:t> </a:t>
            </a:r>
            <a:endParaRPr lang="fr-FR" dirty="0">
              <a:solidFill>
                <a:prstClr val="black"/>
              </a:solidFill>
            </a:endParaRPr>
          </a:p>
        </p:txBody>
      </p:sp>
      <p:sp>
        <p:nvSpPr>
          <p:cNvPr id="33" name="مستطيل 32"/>
          <p:cNvSpPr/>
          <p:nvPr/>
        </p:nvSpPr>
        <p:spPr>
          <a:xfrm>
            <a:off x="2827338" y="2202597"/>
            <a:ext cx="6177754" cy="400110"/>
          </a:xfrm>
          <a:prstGeom prst="rect">
            <a:avLst/>
          </a:prstGeom>
        </p:spPr>
        <p:txBody>
          <a:bodyPr wrap="square">
            <a:spAutoFit/>
          </a:bodyPr>
          <a:lstStyle/>
          <a:p>
            <a:r>
              <a:rPr lang="fr-FR" sz="2000" b="1" dirty="0">
                <a:solidFill>
                  <a:prstClr val="black"/>
                </a:solidFill>
                <a:latin typeface="Calibri" panose="020F0502020204030204" pitchFamily="34" charset="0"/>
                <a:cs typeface="Arial" panose="020B0604020202020204" pitchFamily="34" charset="0"/>
              </a:rPr>
              <a:t>     </a:t>
            </a:r>
          </a:p>
        </p:txBody>
      </p:sp>
      <mc:AlternateContent xmlns:mc="http://schemas.openxmlformats.org/markup-compatibility/2006" xmlns:a14="http://schemas.microsoft.com/office/drawing/2010/main">
        <mc:Choice Requires="a14">
          <p:sp>
            <p:nvSpPr>
              <p:cNvPr id="26" name="مكعب 25"/>
              <p:cNvSpPr/>
              <p:nvPr/>
            </p:nvSpPr>
            <p:spPr>
              <a:xfrm>
                <a:off x="3740728" y="1971895"/>
                <a:ext cx="4239490" cy="923706"/>
              </a:xfrm>
              <a:prstGeom prst="cube">
                <a:avLst/>
              </a:prstGeom>
            </p:spPr>
            <p:style>
              <a:lnRef idx="0">
                <a:schemeClr val="accent3"/>
              </a:lnRef>
              <a:fillRef idx="3">
                <a:schemeClr val="accent3"/>
              </a:fillRef>
              <a:effectRef idx="3">
                <a:schemeClr val="accent3"/>
              </a:effectRef>
              <a:fontRef idx="minor">
                <a:schemeClr val="lt1"/>
              </a:fontRef>
            </p:style>
            <p:txBody>
              <a:bodyPr anchor="ctr"/>
              <a:lstStyle>
                <a:lvl1pPr algn="r" rtl="1">
                  <a:defRPr>
                    <a:solidFill>
                      <a:schemeClr val="tx1"/>
                    </a:solidFill>
                    <a:latin typeface="Calibri" panose="020F0502020204030204" pitchFamily="34" charset="0"/>
                    <a:cs typeface="Arial" panose="020B0604020202020204" pitchFamily="34" charset="0"/>
                  </a:defRPr>
                </a:lvl1pPr>
                <a:lvl2pPr marL="742950" indent="-285750" algn="r" rtl="1">
                  <a:defRPr>
                    <a:solidFill>
                      <a:schemeClr val="tx1"/>
                    </a:solidFill>
                    <a:latin typeface="Calibri" panose="020F0502020204030204" pitchFamily="34" charset="0"/>
                    <a:cs typeface="Arial" panose="020B0604020202020204" pitchFamily="34" charset="0"/>
                  </a:defRPr>
                </a:lvl2pPr>
                <a:lvl3pPr marL="1143000" indent="-228600" algn="r" rtl="1">
                  <a:defRPr>
                    <a:solidFill>
                      <a:schemeClr val="tx1"/>
                    </a:solidFill>
                    <a:latin typeface="Calibri" panose="020F0502020204030204" pitchFamily="34" charset="0"/>
                    <a:cs typeface="Arial" panose="020B0604020202020204" pitchFamily="34" charset="0"/>
                  </a:defRPr>
                </a:lvl3pPr>
                <a:lvl4pPr marL="1600200" indent="-228600" algn="r" rtl="1">
                  <a:defRPr>
                    <a:solidFill>
                      <a:schemeClr val="tx1"/>
                    </a:solidFill>
                    <a:latin typeface="Calibri" panose="020F0502020204030204" pitchFamily="34" charset="0"/>
                    <a:cs typeface="Arial" panose="020B0604020202020204" pitchFamily="34" charset="0"/>
                  </a:defRPr>
                </a:lvl4pPr>
                <a:lvl5pPr marL="2057400" indent="-228600" algn="r" rtl="1">
                  <a:defRPr>
                    <a:solidFill>
                      <a:schemeClr val="tx1"/>
                    </a:solidFill>
                    <a:latin typeface="Calibri" panose="020F0502020204030204" pitchFamily="34" charset="0"/>
                    <a:cs typeface="Arial" panose="020B0604020202020204" pitchFamily="34" charset="0"/>
                  </a:defRPr>
                </a:lvl5pPr>
                <a:lvl6pPr marL="25146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spcBef>
                    <a:spcPts val="500"/>
                  </a:spcBef>
                  <a:defRPr/>
                </a:pPr>
                <a:r>
                  <a:rPr lang="fr-FR" sz="1600" b="1" i="1" kern="0" dirty="0">
                    <a:solidFill>
                      <a:sysClr val="windowText" lastClr="000000"/>
                    </a:solidFill>
                    <a:latin typeface="Times New Roman"/>
                    <a:ea typeface="Calibri"/>
                    <a:cs typeface="Arial"/>
                  </a:rPr>
                  <a:t>Caractéristiques du sable (D, d,</a:t>
                </a:r>
                <a14:m>
                  <m:oMath xmlns:m="http://schemas.openxmlformats.org/officeDocument/2006/math">
                    <m:r>
                      <a:rPr lang="fr-FR" sz="1600" b="1" i="1" kern="0">
                        <a:solidFill>
                          <a:sysClr val="windowText" lastClr="000000"/>
                        </a:solidFill>
                        <a:latin typeface="Cambria Math"/>
                        <a:ea typeface="Calibri"/>
                        <a:cs typeface="Times New Roman"/>
                      </a:rPr>
                      <m:t> </m:t>
                    </m:r>
                    <m:sSub>
                      <m:sSubPr>
                        <m:ctrlPr>
                          <a:rPr lang="fr-FR" sz="1600" b="1" i="1" kern="0">
                            <a:solidFill>
                              <a:sysClr val="windowText" lastClr="000000"/>
                            </a:solidFill>
                            <a:latin typeface="Cambria Math"/>
                            <a:ea typeface="Calibri"/>
                            <a:cs typeface="Times New Roman"/>
                          </a:rPr>
                        </m:ctrlPr>
                      </m:sSubPr>
                      <m:e>
                        <m:r>
                          <a:rPr lang="fr-FR" sz="1600" b="1" i="1" kern="0">
                            <a:solidFill>
                              <a:sysClr val="windowText" lastClr="000000"/>
                            </a:solidFill>
                            <a:latin typeface="Cambria Math"/>
                            <a:ea typeface="Calibri"/>
                            <a:cs typeface="Times New Roman"/>
                          </a:rPr>
                          <m:t>𝒅</m:t>
                        </m:r>
                        <m:r>
                          <a:rPr lang="fr-FR" sz="1600" b="1" i="1" kern="0">
                            <a:solidFill>
                              <a:sysClr val="windowText" lastClr="000000"/>
                            </a:solidFill>
                            <a:latin typeface="Cambria Math"/>
                            <a:ea typeface="Calibri"/>
                            <a:cs typeface="Times New Roman"/>
                          </a:rPr>
                          <m:t> </m:t>
                        </m:r>
                      </m:e>
                      <m:sub>
                        <m:r>
                          <a:rPr lang="fr-FR" sz="1600" b="1" i="1" kern="0">
                            <a:solidFill>
                              <a:sysClr val="windowText" lastClr="000000"/>
                            </a:solidFill>
                            <a:latin typeface="Cambria Math"/>
                            <a:ea typeface="Calibri"/>
                            <a:cs typeface="Times New Roman"/>
                          </a:rPr>
                          <m:t>𝒂𝒃𝒔</m:t>
                        </m:r>
                      </m:sub>
                    </m:sSub>
                    <m:r>
                      <a:rPr lang="fr-FR" sz="1600" b="1" i="1" kern="0">
                        <a:solidFill>
                          <a:sysClr val="windowText" lastClr="000000"/>
                        </a:solidFill>
                        <a:latin typeface="Cambria Math"/>
                        <a:ea typeface="Calibri"/>
                        <a:cs typeface="Times New Roman"/>
                      </a:rPr>
                      <m:t> </m:t>
                    </m:r>
                  </m:oMath>
                </a14:m>
                <a:r>
                  <a:rPr lang="fr-FR" sz="1600" b="1" i="1" kern="0" dirty="0">
                    <a:solidFill>
                      <a:sysClr val="windowText" lastClr="000000"/>
                    </a:solidFill>
                    <a:latin typeface="Times New Roman"/>
                    <a:ea typeface="Calibri"/>
                    <a:cs typeface="Arial"/>
                  </a:rPr>
                  <a:t> , W)</a:t>
                </a:r>
                <a:endParaRPr lang="fr-FR" sz="1600" kern="0" dirty="0">
                  <a:solidFill>
                    <a:sysClr val="windowText" lastClr="000000"/>
                  </a:solidFill>
                  <a:latin typeface="Calibri"/>
                  <a:ea typeface="Calibri"/>
                  <a:cs typeface="Arial"/>
                </a:endParaRPr>
              </a:p>
              <a:p>
                <a:pPr algn="ctr">
                  <a:spcBef>
                    <a:spcPts val="500"/>
                  </a:spcBef>
                  <a:defRPr/>
                </a:pPr>
                <a:r>
                  <a:rPr lang="fr-FR" sz="1600" b="1" i="1" kern="0" dirty="0">
                    <a:solidFill>
                      <a:sysClr val="windowText" lastClr="000000"/>
                    </a:solidFill>
                    <a:latin typeface="Times New Roman"/>
                    <a:ea typeface="Calibri"/>
                    <a:cs typeface="Arial"/>
                  </a:rPr>
                  <a:t>Caractéristiques du ciment (</a:t>
                </a:r>
                <a14:m>
                  <m:oMath xmlns:m="http://schemas.openxmlformats.org/officeDocument/2006/math">
                    <m:sSub>
                      <m:sSubPr>
                        <m:ctrlPr>
                          <a:rPr lang="fr-FR" sz="1600" b="1" i="1" kern="0">
                            <a:solidFill>
                              <a:sysClr val="windowText" lastClr="000000"/>
                            </a:solidFill>
                            <a:latin typeface="Cambria Math"/>
                            <a:ea typeface="Calibri"/>
                            <a:cs typeface="Times New Roman"/>
                          </a:rPr>
                        </m:ctrlPr>
                      </m:sSubPr>
                      <m:e>
                        <m:r>
                          <a:rPr lang="fr-FR" sz="1600" b="1" i="1" kern="0">
                            <a:solidFill>
                              <a:sysClr val="windowText" lastClr="000000"/>
                            </a:solidFill>
                            <a:latin typeface="Cambria Math"/>
                            <a:ea typeface="Calibri"/>
                            <a:cs typeface="Times New Roman"/>
                          </a:rPr>
                          <m:t>𝒅</m:t>
                        </m:r>
                        <m:r>
                          <a:rPr lang="fr-FR" sz="1600" b="1" i="1" kern="0">
                            <a:solidFill>
                              <a:sysClr val="windowText" lastClr="000000"/>
                            </a:solidFill>
                            <a:latin typeface="Cambria Math"/>
                            <a:ea typeface="Calibri"/>
                            <a:cs typeface="Times New Roman"/>
                          </a:rPr>
                          <m:t> </m:t>
                        </m:r>
                      </m:e>
                      <m:sub>
                        <m:r>
                          <a:rPr lang="fr-FR" sz="1600" b="1" i="1" kern="0">
                            <a:solidFill>
                              <a:sysClr val="windowText" lastClr="000000"/>
                            </a:solidFill>
                            <a:latin typeface="Cambria Math"/>
                            <a:ea typeface="Calibri"/>
                            <a:cs typeface="Times New Roman"/>
                          </a:rPr>
                          <m:t>𝒂𝒃𝒔</m:t>
                        </m:r>
                      </m:sub>
                    </m:sSub>
                  </m:oMath>
                </a14:m>
                <a:r>
                  <a:rPr lang="fr-FR" sz="1600" b="1" i="1" kern="0" dirty="0">
                    <a:solidFill>
                      <a:sysClr val="windowText" lastClr="000000"/>
                    </a:solidFill>
                    <a:latin typeface="Times New Roman"/>
                    <a:ea typeface="Calibri"/>
                    <a:cs typeface="Arial"/>
                  </a:rPr>
                  <a:t>, C, FCE</a:t>
                </a:r>
                <a:r>
                  <a:rPr lang="fr-FR" sz="1600" b="1" kern="0" dirty="0">
                    <a:solidFill>
                      <a:sysClr val="windowText" lastClr="000000"/>
                    </a:solidFill>
                    <a:latin typeface="Times New Roman"/>
                    <a:ea typeface="Calibri"/>
                    <a:cs typeface="Arial"/>
                  </a:rPr>
                  <a:t>  </a:t>
                </a:r>
                <a:r>
                  <a:rPr lang="fr-FR" sz="1100" b="1" i="1" kern="0" dirty="0">
                    <a:solidFill>
                      <a:sysClr val="windowText" lastClr="000000"/>
                    </a:solidFill>
                    <a:latin typeface="Times New Roman"/>
                    <a:ea typeface="Calibri"/>
                    <a:cs typeface="Arial"/>
                  </a:rPr>
                  <a:t>)</a:t>
                </a:r>
                <a:endParaRPr lang="fr-FR" sz="1050" kern="0" dirty="0">
                  <a:solidFill>
                    <a:sysClr val="windowText" lastClr="000000"/>
                  </a:solidFill>
                  <a:latin typeface="Calibri"/>
                  <a:ea typeface="Calibri"/>
                  <a:cs typeface="Arial"/>
                </a:endParaRPr>
              </a:p>
            </p:txBody>
          </p:sp>
        </mc:Choice>
        <mc:Fallback xmlns="">
          <p:sp>
            <p:nvSpPr>
              <p:cNvPr id="26" name="مكعب 25"/>
              <p:cNvSpPr>
                <a:spLocks noRot="1" noChangeAspect="1" noMove="1" noResize="1" noEditPoints="1" noAdjustHandles="1" noChangeArrowheads="1" noChangeShapeType="1" noTextEdit="1"/>
              </p:cNvSpPr>
              <p:nvPr/>
            </p:nvSpPr>
            <p:spPr>
              <a:xfrm>
                <a:off x="3740728" y="1971895"/>
                <a:ext cx="4239490" cy="923706"/>
              </a:xfrm>
              <a:prstGeom prst="cube">
                <a:avLst/>
              </a:prstGeom>
              <a:blipFill rotWithShape="1">
                <a:blip r:embed="rId3"/>
                <a:stretch>
                  <a:fillRect/>
                </a:stretch>
              </a:blipFill>
            </p:spPr>
            <p:txBody>
              <a:bodyPr/>
              <a:lstStyle/>
              <a:p>
                <a:r>
                  <a:rPr lang="fr-FR">
                    <a:noFill/>
                  </a:rPr>
                  <a:t> </a:t>
                </a:r>
              </a:p>
            </p:txBody>
          </p:sp>
        </mc:Fallback>
      </mc:AlternateContent>
      <p:cxnSp>
        <p:nvCxnSpPr>
          <p:cNvPr id="41" name="رابط كسهم مستقيم 40"/>
          <p:cNvCxnSpPr/>
          <p:nvPr/>
        </p:nvCxnSpPr>
        <p:spPr>
          <a:xfrm>
            <a:off x="4464679" y="2992582"/>
            <a:ext cx="0" cy="397527"/>
          </a:xfrm>
          <a:prstGeom prst="straightConnector1">
            <a:avLst/>
          </a:prstGeom>
          <a:ln w="38100">
            <a:tailEnd type="arrow"/>
          </a:ln>
        </p:spPr>
        <p:style>
          <a:lnRef idx="3">
            <a:schemeClr val="dk1"/>
          </a:lnRef>
          <a:fillRef idx="0">
            <a:schemeClr val="dk1"/>
          </a:fillRef>
          <a:effectRef idx="2">
            <a:schemeClr val="dk1"/>
          </a:effectRef>
          <a:fontRef idx="minor">
            <a:schemeClr val="tx1"/>
          </a:fontRef>
        </p:style>
      </p:cxnSp>
      <p:cxnSp>
        <p:nvCxnSpPr>
          <p:cNvPr id="87" name="رابط بشكل مرفق 86"/>
          <p:cNvCxnSpPr/>
          <p:nvPr/>
        </p:nvCxnSpPr>
        <p:spPr>
          <a:xfrm flipV="1">
            <a:off x="5916215" y="3875002"/>
            <a:ext cx="582892" cy="1985365"/>
          </a:xfrm>
          <a:prstGeom prst="bentConnector3">
            <a:avLst>
              <a:gd name="adj1" fmla="val 36927"/>
            </a:avLst>
          </a:prstGeom>
          <a:ln w="38100">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47" name="مكعب 25"/>
          <p:cNvSpPr/>
          <p:nvPr/>
        </p:nvSpPr>
        <p:spPr>
          <a:xfrm>
            <a:off x="2961064" y="3386583"/>
            <a:ext cx="2433338" cy="1278832"/>
          </a:xfrm>
          <a:prstGeom prst="cube">
            <a:avLst/>
          </a:prstGeom>
        </p:spPr>
        <p:style>
          <a:lnRef idx="0">
            <a:schemeClr val="accent3"/>
          </a:lnRef>
          <a:fillRef idx="3">
            <a:schemeClr val="accent3"/>
          </a:fillRef>
          <a:effectRef idx="3">
            <a:schemeClr val="accent3"/>
          </a:effectRef>
          <a:fontRef idx="minor">
            <a:schemeClr val="lt1"/>
          </a:fontRef>
        </p:style>
        <p:txBody>
          <a:bodyPr anchor="ctr"/>
          <a:lstStyle>
            <a:lvl1pPr algn="r" rtl="1">
              <a:defRPr>
                <a:solidFill>
                  <a:schemeClr val="tx1"/>
                </a:solidFill>
                <a:latin typeface="Calibri" panose="020F0502020204030204" pitchFamily="34" charset="0"/>
                <a:cs typeface="Arial" panose="020B0604020202020204" pitchFamily="34" charset="0"/>
              </a:defRPr>
            </a:lvl1pPr>
            <a:lvl2pPr marL="742950" indent="-285750" algn="r" rtl="1">
              <a:defRPr>
                <a:solidFill>
                  <a:schemeClr val="tx1"/>
                </a:solidFill>
                <a:latin typeface="Calibri" panose="020F0502020204030204" pitchFamily="34" charset="0"/>
                <a:cs typeface="Arial" panose="020B0604020202020204" pitchFamily="34" charset="0"/>
              </a:defRPr>
            </a:lvl2pPr>
            <a:lvl3pPr marL="1143000" indent="-228600" algn="r" rtl="1">
              <a:defRPr>
                <a:solidFill>
                  <a:schemeClr val="tx1"/>
                </a:solidFill>
                <a:latin typeface="Calibri" panose="020F0502020204030204" pitchFamily="34" charset="0"/>
                <a:cs typeface="Arial" panose="020B0604020202020204" pitchFamily="34" charset="0"/>
              </a:defRPr>
            </a:lvl3pPr>
            <a:lvl4pPr marL="1600200" indent="-228600" algn="r" rtl="1">
              <a:defRPr>
                <a:solidFill>
                  <a:schemeClr val="tx1"/>
                </a:solidFill>
                <a:latin typeface="Calibri" panose="020F0502020204030204" pitchFamily="34" charset="0"/>
                <a:cs typeface="Arial" panose="020B0604020202020204" pitchFamily="34" charset="0"/>
              </a:defRPr>
            </a:lvl4pPr>
            <a:lvl5pPr marL="2057400" indent="-228600" algn="r" rtl="1">
              <a:defRPr>
                <a:solidFill>
                  <a:schemeClr val="tx1"/>
                </a:solidFill>
                <a:latin typeface="Calibri" panose="020F0502020204030204" pitchFamily="34" charset="0"/>
                <a:cs typeface="Arial" panose="020B0604020202020204" pitchFamily="34" charset="0"/>
              </a:defRPr>
            </a:lvl5pPr>
            <a:lvl6pPr marL="25146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spcBef>
                <a:spcPts val="500"/>
              </a:spcBef>
              <a:spcAft>
                <a:spcPts val="1000"/>
              </a:spcAft>
              <a:defRPr/>
            </a:pPr>
            <a:r>
              <a:rPr lang="en-US" sz="1400" b="1" kern="0" dirty="0">
                <a:ln w="1905"/>
                <a:solidFill>
                  <a:prstClr val="black"/>
                </a:solidFill>
                <a:effectLst>
                  <a:innerShdw blurRad="69850" dist="43180" dir="5400000">
                    <a:srgbClr val="000000">
                      <a:alpha val="65000"/>
                    </a:srgbClr>
                  </a:innerShdw>
                </a:effectLst>
                <a:latin typeface="Times New Roman"/>
                <a:ea typeface="Calibri"/>
                <a:cs typeface="Arial"/>
              </a:rPr>
              <a:t>[Fine]=0,38(d / D)</a:t>
            </a:r>
            <a:r>
              <a:rPr lang="en-US" sz="1400" b="1" kern="0" baseline="30000" dirty="0">
                <a:ln w="1905"/>
                <a:solidFill>
                  <a:prstClr val="black"/>
                </a:solidFill>
                <a:effectLst>
                  <a:innerShdw blurRad="69850" dist="43180" dir="5400000">
                    <a:srgbClr val="000000">
                      <a:alpha val="65000"/>
                    </a:srgbClr>
                  </a:innerShdw>
                </a:effectLst>
                <a:latin typeface="Times New Roman"/>
                <a:ea typeface="Calibri"/>
                <a:cs typeface="Arial"/>
              </a:rPr>
              <a:t> 1/5</a:t>
            </a:r>
            <a:endParaRPr lang="fr-FR" sz="1400" b="1" kern="0" dirty="0">
              <a:ln w="1905"/>
              <a:solidFill>
                <a:prstClr val="black"/>
              </a:solidFill>
              <a:effectLst>
                <a:innerShdw blurRad="69850" dist="43180" dir="5400000">
                  <a:srgbClr val="000000">
                    <a:alpha val="65000"/>
                  </a:srgbClr>
                </a:innerShdw>
              </a:effectLst>
              <a:latin typeface="Calibri"/>
              <a:ea typeface="Calibri"/>
              <a:cs typeface="Arial"/>
            </a:endParaRPr>
          </a:p>
          <a:p>
            <a:pPr algn="ctr">
              <a:spcBef>
                <a:spcPts val="500"/>
              </a:spcBef>
              <a:spcAft>
                <a:spcPts val="1000"/>
              </a:spcAft>
              <a:defRPr/>
            </a:pPr>
            <a:r>
              <a:rPr lang="en-US" sz="1400" b="1" kern="0" dirty="0">
                <a:ln w="1905"/>
                <a:solidFill>
                  <a:prstClr val="black"/>
                </a:solidFill>
                <a:effectLst>
                  <a:innerShdw blurRad="69850" dist="43180" dir="5400000">
                    <a:srgbClr val="000000">
                      <a:alpha val="65000"/>
                    </a:srgbClr>
                  </a:innerShdw>
                </a:effectLst>
                <a:latin typeface="Times New Roman"/>
                <a:ea typeface="Calibri"/>
                <a:cs typeface="Arial"/>
              </a:rPr>
              <a:t>[Fine]= </a:t>
            </a:r>
            <a:r>
              <a:rPr lang="en-US" sz="1400" b="1" kern="0" dirty="0" smtClean="0">
                <a:ln w="1905"/>
                <a:solidFill>
                  <a:prstClr val="black"/>
                </a:solidFill>
                <a:effectLst>
                  <a:innerShdw blurRad="69850" dist="43180" dir="5400000">
                    <a:srgbClr val="000000">
                      <a:alpha val="65000"/>
                    </a:srgbClr>
                  </a:innerShdw>
                </a:effectLst>
                <a:latin typeface="Times New Roman"/>
                <a:ea typeface="Calibri"/>
                <a:cs typeface="Arial"/>
              </a:rPr>
              <a:t>[cement] </a:t>
            </a:r>
            <a:r>
              <a:rPr lang="en-US" sz="1400" b="1" kern="0" dirty="0">
                <a:ln w="1905"/>
                <a:solidFill>
                  <a:prstClr val="black"/>
                </a:solidFill>
                <a:effectLst>
                  <a:innerShdw blurRad="69850" dist="43180" dir="5400000">
                    <a:srgbClr val="000000">
                      <a:alpha val="65000"/>
                    </a:srgbClr>
                  </a:innerShdw>
                </a:effectLst>
                <a:latin typeface="Times New Roman"/>
                <a:ea typeface="Calibri"/>
                <a:cs typeface="Arial"/>
              </a:rPr>
              <a:t>+ [filler</a:t>
            </a:r>
            <a:r>
              <a:rPr lang="en-US" sz="1050" b="1" kern="0" dirty="0">
                <a:ln w="1905"/>
                <a:gradFill>
                  <a:gsLst>
                    <a:gs pos="0">
                      <a:srgbClr val="F14124">
                        <a:shade val="20000"/>
                        <a:satMod val="200000"/>
                      </a:srgbClr>
                    </a:gs>
                    <a:gs pos="78000">
                      <a:srgbClr val="F14124">
                        <a:tint val="90000"/>
                        <a:shade val="89000"/>
                        <a:satMod val="220000"/>
                      </a:srgbClr>
                    </a:gs>
                    <a:gs pos="100000">
                      <a:srgbClr val="F14124">
                        <a:tint val="12000"/>
                        <a:satMod val="255000"/>
                      </a:srgbClr>
                    </a:gs>
                  </a:gsLst>
                  <a:lin ang="5400000"/>
                </a:gradFill>
                <a:effectLst>
                  <a:innerShdw blurRad="69850" dist="43180" dir="5400000">
                    <a:srgbClr val="000000">
                      <a:alpha val="65000"/>
                    </a:srgbClr>
                  </a:innerShdw>
                </a:effectLst>
                <a:latin typeface="Times New Roman"/>
                <a:ea typeface="Calibri"/>
                <a:cs typeface="Arial"/>
              </a:rPr>
              <a:t>]</a:t>
            </a:r>
            <a:endParaRPr lang="fr-FR" sz="1050" b="1" kern="0" dirty="0">
              <a:ln w="1905"/>
              <a:gradFill>
                <a:gsLst>
                  <a:gs pos="0">
                    <a:srgbClr val="F14124">
                      <a:shade val="20000"/>
                      <a:satMod val="200000"/>
                    </a:srgbClr>
                  </a:gs>
                  <a:gs pos="78000">
                    <a:srgbClr val="F14124">
                      <a:tint val="90000"/>
                      <a:shade val="89000"/>
                      <a:satMod val="220000"/>
                    </a:srgbClr>
                  </a:gs>
                  <a:gs pos="100000">
                    <a:srgbClr val="F14124">
                      <a:tint val="12000"/>
                      <a:satMod val="255000"/>
                    </a:srgbClr>
                  </a:gs>
                </a:gsLst>
                <a:lin ang="5400000"/>
              </a:gradFill>
              <a:effectLst>
                <a:innerShdw blurRad="69850" dist="43180" dir="5400000">
                  <a:srgbClr val="000000">
                    <a:alpha val="65000"/>
                  </a:srgbClr>
                </a:innerShdw>
              </a:effectLst>
              <a:latin typeface="Calibri"/>
              <a:ea typeface="Calibri"/>
              <a:cs typeface="Arial"/>
            </a:endParaRPr>
          </a:p>
        </p:txBody>
      </p:sp>
      <p:sp>
        <p:nvSpPr>
          <p:cNvPr id="48" name="مكعب 25"/>
          <p:cNvSpPr/>
          <p:nvPr/>
        </p:nvSpPr>
        <p:spPr>
          <a:xfrm>
            <a:off x="6499108" y="5094906"/>
            <a:ext cx="2284674" cy="1087482"/>
          </a:xfrm>
          <a:prstGeom prst="cube">
            <a:avLst/>
          </a:prstGeom>
        </p:spPr>
        <p:style>
          <a:lnRef idx="0">
            <a:schemeClr val="accent3"/>
          </a:lnRef>
          <a:fillRef idx="3">
            <a:schemeClr val="accent3"/>
          </a:fillRef>
          <a:effectRef idx="3">
            <a:schemeClr val="accent3"/>
          </a:effectRef>
          <a:fontRef idx="minor">
            <a:schemeClr val="lt1"/>
          </a:fontRef>
        </p:style>
        <p:txBody>
          <a:bodyPr anchor="ctr"/>
          <a:lstStyle>
            <a:lvl1pPr algn="r" rtl="1">
              <a:defRPr>
                <a:solidFill>
                  <a:schemeClr val="tx1"/>
                </a:solidFill>
                <a:latin typeface="Calibri" panose="020F0502020204030204" pitchFamily="34" charset="0"/>
                <a:cs typeface="Arial" panose="020B0604020202020204" pitchFamily="34" charset="0"/>
              </a:defRPr>
            </a:lvl1pPr>
            <a:lvl2pPr marL="742950" indent="-285750" algn="r" rtl="1">
              <a:defRPr>
                <a:solidFill>
                  <a:schemeClr val="tx1"/>
                </a:solidFill>
                <a:latin typeface="Calibri" panose="020F0502020204030204" pitchFamily="34" charset="0"/>
                <a:cs typeface="Arial" panose="020B0604020202020204" pitchFamily="34" charset="0"/>
              </a:defRPr>
            </a:lvl2pPr>
            <a:lvl3pPr marL="1143000" indent="-228600" algn="r" rtl="1">
              <a:defRPr>
                <a:solidFill>
                  <a:schemeClr val="tx1"/>
                </a:solidFill>
                <a:latin typeface="Calibri" panose="020F0502020204030204" pitchFamily="34" charset="0"/>
                <a:cs typeface="Arial" panose="020B0604020202020204" pitchFamily="34" charset="0"/>
              </a:defRPr>
            </a:lvl3pPr>
            <a:lvl4pPr marL="1600200" indent="-228600" algn="r" rtl="1">
              <a:defRPr>
                <a:solidFill>
                  <a:schemeClr val="tx1"/>
                </a:solidFill>
                <a:latin typeface="Calibri" panose="020F0502020204030204" pitchFamily="34" charset="0"/>
                <a:cs typeface="Arial" panose="020B0604020202020204" pitchFamily="34" charset="0"/>
              </a:defRPr>
            </a:lvl4pPr>
            <a:lvl5pPr marL="2057400" indent="-228600" algn="r" rtl="1">
              <a:defRPr>
                <a:solidFill>
                  <a:schemeClr val="tx1"/>
                </a:solidFill>
                <a:latin typeface="Calibri" panose="020F0502020204030204" pitchFamily="34" charset="0"/>
                <a:cs typeface="Arial" panose="020B0604020202020204" pitchFamily="34" charset="0"/>
              </a:defRPr>
            </a:lvl5pPr>
            <a:lvl6pPr marL="25146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spcBef>
                <a:spcPts val="500"/>
              </a:spcBef>
              <a:spcAft>
                <a:spcPts val="1000"/>
              </a:spcAft>
              <a:defRPr/>
            </a:pP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Mesure</a:t>
            </a:r>
            <a:r>
              <a:rPr lang="fr-FR" sz="1400" b="1" kern="0" dirty="0" smtClean="0">
                <a:ln w="1905"/>
                <a:gradFill>
                  <a:gsLst>
                    <a:gs pos="0">
                      <a:srgbClr val="F14124">
                        <a:shade val="20000"/>
                        <a:satMod val="200000"/>
                      </a:srgbClr>
                    </a:gs>
                    <a:gs pos="78000">
                      <a:srgbClr val="F14124">
                        <a:tint val="90000"/>
                        <a:shade val="89000"/>
                        <a:satMod val="220000"/>
                      </a:srgbClr>
                    </a:gs>
                    <a:gs pos="100000">
                      <a:srgbClr val="F14124">
                        <a:tint val="12000"/>
                        <a:satMod val="255000"/>
                      </a:srgbClr>
                    </a:gs>
                  </a:gsLst>
                  <a:lin ang="5400000"/>
                </a:gradFill>
                <a:effectLst>
                  <a:innerShdw blurRad="69850" dist="43180" dir="5400000">
                    <a:srgbClr val="000000">
                      <a:alpha val="65000"/>
                    </a:srgbClr>
                  </a:innerShdw>
                </a:effectLst>
                <a:latin typeface="Calibri"/>
                <a:ea typeface="Calibri"/>
                <a:cs typeface="Arial"/>
              </a:rPr>
              <a:t> </a:t>
            </a: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expérimentale</a:t>
            </a:r>
            <a:r>
              <a:rPr lang="fr-FR" sz="1400" b="1" kern="0" dirty="0" smtClean="0">
                <a:ln w="1905"/>
                <a:gradFill>
                  <a:gsLst>
                    <a:gs pos="0">
                      <a:srgbClr val="F14124">
                        <a:shade val="20000"/>
                        <a:satMod val="200000"/>
                      </a:srgbClr>
                    </a:gs>
                    <a:gs pos="78000">
                      <a:srgbClr val="F14124">
                        <a:tint val="90000"/>
                        <a:shade val="89000"/>
                        <a:satMod val="220000"/>
                      </a:srgbClr>
                    </a:gs>
                    <a:gs pos="100000">
                      <a:srgbClr val="F14124">
                        <a:tint val="12000"/>
                        <a:satMod val="255000"/>
                      </a:srgbClr>
                    </a:gs>
                  </a:gsLst>
                  <a:lin ang="5400000"/>
                </a:gradFill>
                <a:effectLst>
                  <a:innerShdw blurRad="69850" dist="43180" dir="5400000">
                    <a:srgbClr val="000000">
                      <a:alpha val="65000"/>
                    </a:srgbClr>
                  </a:innerShdw>
                </a:effectLst>
                <a:latin typeface="Calibri"/>
                <a:ea typeface="Calibri"/>
                <a:cs typeface="Arial"/>
              </a:rPr>
              <a:t> </a:t>
            </a: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de</a:t>
            </a:r>
            <a:r>
              <a:rPr lang="fr-FR" sz="1400" b="1" kern="0" dirty="0" smtClean="0">
                <a:ln w="1905"/>
                <a:gradFill>
                  <a:gsLst>
                    <a:gs pos="0">
                      <a:srgbClr val="F14124">
                        <a:shade val="20000"/>
                        <a:satMod val="200000"/>
                      </a:srgbClr>
                    </a:gs>
                    <a:gs pos="78000">
                      <a:srgbClr val="F14124">
                        <a:tint val="90000"/>
                        <a:shade val="89000"/>
                        <a:satMod val="220000"/>
                      </a:srgbClr>
                    </a:gs>
                    <a:gs pos="100000">
                      <a:srgbClr val="F14124">
                        <a:tint val="12000"/>
                        <a:satMod val="255000"/>
                      </a:srgbClr>
                    </a:gs>
                  </a:gsLst>
                  <a:lin ang="5400000"/>
                </a:gradFill>
                <a:effectLst>
                  <a:innerShdw blurRad="69850" dist="43180" dir="5400000">
                    <a:srgbClr val="000000">
                      <a:alpha val="65000"/>
                    </a:srgbClr>
                  </a:innerShdw>
                </a:effectLst>
                <a:latin typeface="Calibri"/>
                <a:ea typeface="Calibri"/>
                <a:cs typeface="Arial"/>
              </a:rPr>
              <a:t> </a:t>
            </a: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RC</a:t>
            </a:r>
            <a:r>
              <a:rPr lang="fr-FR" sz="10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28</a:t>
            </a:r>
          </a:p>
        </p:txBody>
      </p:sp>
      <p:sp>
        <p:nvSpPr>
          <p:cNvPr id="49" name="مكعب 25"/>
          <p:cNvSpPr/>
          <p:nvPr/>
        </p:nvSpPr>
        <p:spPr>
          <a:xfrm>
            <a:off x="2961064" y="4917531"/>
            <a:ext cx="2955151" cy="1594105"/>
          </a:xfrm>
          <a:prstGeom prst="cube">
            <a:avLst/>
          </a:prstGeom>
        </p:spPr>
        <p:style>
          <a:lnRef idx="0">
            <a:schemeClr val="accent3"/>
          </a:lnRef>
          <a:fillRef idx="3">
            <a:schemeClr val="accent3"/>
          </a:fillRef>
          <a:effectRef idx="3">
            <a:schemeClr val="accent3"/>
          </a:effectRef>
          <a:fontRef idx="minor">
            <a:schemeClr val="lt1"/>
          </a:fontRef>
        </p:style>
        <p:txBody>
          <a:bodyPr anchor="ctr"/>
          <a:lstStyle>
            <a:lvl1pPr algn="r" rtl="1">
              <a:defRPr>
                <a:solidFill>
                  <a:schemeClr val="tx1"/>
                </a:solidFill>
                <a:latin typeface="Calibri" panose="020F0502020204030204" pitchFamily="34" charset="0"/>
                <a:cs typeface="Arial" panose="020B0604020202020204" pitchFamily="34" charset="0"/>
              </a:defRPr>
            </a:lvl1pPr>
            <a:lvl2pPr marL="742950" indent="-285750" algn="r" rtl="1">
              <a:defRPr>
                <a:solidFill>
                  <a:schemeClr val="tx1"/>
                </a:solidFill>
                <a:latin typeface="Calibri" panose="020F0502020204030204" pitchFamily="34" charset="0"/>
                <a:cs typeface="Arial" panose="020B0604020202020204" pitchFamily="34" charset="0"/>
              </a:defRPr>
            </a:lvl2pPr>
            <a:lvl3pPr marL="1143000" indent="-228600" algn="r" rtl="1">
              <a:defRPr>
                <a:solidFill>
                  <a:schemeClr val="tx1"/>
                </a:solidFill>
                <a:latin typeface="Calibri" panose="020F0502020204030204" pitchFamily="34" charset="0"/>
                <a:cs typeface="Arial" panose="020B0604020202020204" pitchFamily="34" charset="0"/>
              </a:defRPr>
            </a:lvl3pPr>
            <a:lvl4pPr marL="1600200" indent="-228600" algn="r" rtl="1">
              <a:defRPr>
                <a:solidFill>
                  <a:schemeClr val="tx1"/>
                </a:solidFill>
                <a:latin typeface="Calibri" panose="020F0502020204030204" pitchFamily="34" charset="0"/>
                <a:cs typeface="Arial" panose="020B0604020202020204" pitchFamily="34" charset="0"/>
              </a:defRPr>
            </a:lvl4pPr>
            <a:lvl5pPr marL="2057400" indent="-228600" algn="r" rtl="1">
              <a:defRPr>
                <a:solidFill>
                  <a:schemeClr val="tx1"/>
                </a:solidFill>
                <a:latin typeface="Calibri" panose="020F0502020204030204" pitchFamily="34" charset="0"/>
                <a:cs typeface="Arial" panose="020B0604020202020204" pitchFamily="34" charset="0"/>
              </a:defRPr>
            </a:lvl5pPr>
            <a:lvl6pPr marL="25146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spcBef>
                <a:spcPts val="500"/>
              </a:spcBef>
              <a:spcAft>
                <a:spcPts val="1000"/>
              </a:spcAft>
              <a:defRPr/>
            </a:pPr>
            <a:r>
              <a:rPr lang="fr-FR" sz="1400" b="1" kern="0" dirty="0">
                <a:solidFill>
                  <a:sysClr val="windowText" lastClr="000000"/>
                </a:solidFill>
                <a:latin typeface="Times New Roman" pitchFamily="18" charset="0"/>
                <a:ea typeface="Calibri"/>
                <a:cs typeface="Times New Roman" pitchFamily="18" charset="0"/>
              </a:rPr>
              <a:t>[Eau +</a:t>
            </a: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vide</a:t>
            </a:r>
            <a:r>
              <a:rPr lang="fr-FR" sz="1400" b="1" kern="0" dirty="0">
                <a:solidFill>
                  <a:sysClr val="windowText" lastClr="000000"/>
                </a:solidFill>
                <a:latin typeface="Times New Roman" pitchFamily="18" charset="0"/>
                <a:ea typeface="Calibri"/>
                <a:cs typeface="Times New Roman" pitchFamily="18" charset="0"/>
              </a:rPr>
              <a:t>]=0,8(d </a:t>
            </a:r>
            <a:r>
              <a:rPr lang="fr-FR" sz="1400" b="1" kern="0" baseline="-25000" dirty="0">
                <a:solidFill>
                  <a:sysClr val="windowText" lastClr="000000"/>
                </a:solidFill>
                <a:latin typeface="Times New Roman" pitchFamily="18" charset="0"/>
                <a:ea typeface="Calibri"/>
                <a:cs typeface="Times New Roman" pitchFamily="18" charset="0"/>
              </a:rPr>
              <a:t>min</a:t>
            </a:r>
            <a:r>
              <a:rPr lang="fr-FR" sz="1400" b="1" kern="0" dirty="0">
                <a:solidFill>
                  <a:sysClr val="windowText" lastClr="000000"/>
                </a:solidFill>
                <a:latin typeface="Times New Roman" pitchFamily="18" charset="0"/>
                <a:ea typeface="Calibri"/>
                <a:cs typeface="Times New Roman" pitchFamily="18" charset="0"/>
              </a:rPr>
              <a:t>/D)</a:t>
            </a:r>
            <a:r>
              <a:rPr lang="fr-FR" sz="1400" b="1" kern="0" baseline="30000" dirty="0">
                <a:solidFill>
                  <a:sysClr val="windowText" lastClr="000000"/>
                </a:solidFill>
                <a:latin typeface="Times New Roman" pitchFamily="18" charset="0"/>
                <a:ea typeface="Calibri"/>
                <a:cs typeface="Times New Roman" pitchFamily="18" charset="0"/>
              </a:rPr>
              <a:t> 1/5</a:t>
            </a:r>
            <a:endParaRPr lang="fr-FR" sz="1400" b="1" kern="0" dirty="0">
              <a:solidFill>
                <a:sysClr val="windowText" lastClr="000000"/>
              </a:solidFill>
              <a:latin typeface="Times New Roman" pitchFamily="18" charset="0"/>
              <a:ea typeface="Calibri"/>
              <a:cs typeface="Times New Roman" pitchFamily="18" charset="0"/>
            </a:endParaRPr>
          </a:p>
          <a:p>
            <a:pPr algn="ctr">
              <a:spcBef>
                <a:spcPts val="500"/>
              </a:spcBef>
              <a:spcAft>
                <a:spcPts val="1000"/>
              </a:spcAft>
              <a:defRPr/>
            </a:pP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a:t>
            </a:r>
            <a:r>
              <a:rPr lang="fr-FR" sz="1400" b="1" kern="0" dirty="0">
                <a:solidFill>
                  <a:sysClr val="windowText" lastClr="000000"/>
                </a:solidFill>
                <a:latin typeface="Times New Roman" pitchFamily="18" charset="0"/>
                <a:ea typeface="Calibri"/>
                <a:cs typeface="Times New Roman" pitchFamily="18" charset="0"/>
              </a:rPr>
              <a:t>vide]= k [eau]</a:t>
            </a:r>
          </a:p>
          <a:p>
            <a:pPr algn="ctr">
              <a:spcBef>
                <a:spcPts val="500"/>
              </a:spcBef>
              <a:spcAft>
                <a:spcPts val="1000"/>
              </a:spcAft>
              <a:defRPr/>
            </a:pPr>
            <a:r>
              <a:rPr lang="fr-FR" sz="1400" b="1" kern="0" dirty="0">
                <a:solidFill>
                  <a:sysClr val="windowText" lastClr="000000"/>
                </a:solidFill>
                <a:latin typeface="Times New Roman" pitchFamily="18" charset="0"/>
                <a:ea typeface="Calibri"/>
                <a:cs typeface="Times New Roman" pitchFamily="18" charset="0"/>
              </a:rPr>
              <a:t>[Sable]=1000-[fine]-[eau]-[vide</a:t>
            </a:r>
            <a:r>
              <a:rPr lang="fr-FR" sz="1050" b="1" kern="0" dirty="0">
                <a:solidFill>
                  <a:sysClr val="windowText" lastClr="000000"/>
                </a:solidFill>
                <a:latin typeface="Times New Roman"/>
                <a:ea typeface="Calibri"/>
                <a:cs typeface="Arial"/>
              </a:rPr>
              <a:t>]</a:t>
            </a:r>
            <a:endParaRPr lang="fr-FR" sz="1050" kern="0" dirty="0">
              <a:solidFill>
                <a:sysClr val="windowText" lastClr="000000"/>
              </a:solidFill>
              <a:latin typeface="Calibri"/>
              <a:ea typeface="Calibri"/>
              <a:cs typeface="Arial"/>
            </a:endParaRPr>
          </a:p>
        </p:txBody>
      </p:sp>
      <p:sp>
        <p:nvSpPr>
          <p:cNvPr id="50" name="مكعب 25"/>
          <p:cNvSpPr/>
          <p:nvPr/>
        </p:nvSpPr>
        <p:spPr>
          <a:xfrm>
            <a:off x="6465451" y="3337671"/>
            <a:ext cx="2351988" cy="1191491"/>
          </a:xfrm>
          <a:prstGeom prst="cube">
            <a:avLst/>
          </a:prstGeom>
        </p:spPr>
        <p:style>
          <a:lnRef idx="0">
            <a:schemeClr val="accent3"/>
          </a:lnRef>
          <a:fillRef idx="3">
            <a:schemeClr val="accent3"/>
          </a:fillRef>
          <a:effectRef idx="3">
            <a:schemeClr val="accent3"/>
          </a:effectRef>
          <a:fontRef idx="minor">
            <a:schemeClr val="lt1"/>
          </a:fontRef>
        </p:style>
        <p:txBody>
          <a:bodyPr anchor="ctr"/>
          <a:lstStyle>
            <a:lvl1pPr algn="r" rtl="1">
              <a:defRPr>
                <a:solidFill>
                  <a:schemeClr val="tx1"/>
                </a:solidFill>
                <a:latin typeface="Calibri" panose="020F0502020204030204" pitchFamily="34" charset="0"/>
                <a:cs typeface="Arial" panose="020B0604020202020204" pitchFamily="34" charset="0"/>
              </a:defRPr>
            </a:lvl1pPr>
            <a:lvl2pPr marL="742950" indent="-285750" algn="r" rtl="1">
              <a:defRPr>
                <a:solidFill>
                  <a:schemeClr val="tx1"/>
                </a:solidFill>
                <a:latin typeface="Calibri" panose="020F0502020204030204" pitchFamily="34" charset="0"/>
                <a:cs typeface="Arial" panose="020B0604020202020204" pitchFamily="34" charset="0"/>
              </a:defRPr>
            </a:lvl2pPr>
            <a:lvl3pPr marL="1143000" indent="-228600" algn="r" rtl="1">
              <a:defRPr>
                <a:solidFill>
                  <a:schemeClr val="tx1"/>
                </a:solidFill>
                <a:latin typeface="Calibri" panose="020F0502020204030204" pitchFamily="34" charset="0"/>
                <a:cs typeface="Arial" panose="020B0604020202020204" pitchFamily="34" charset="0"/>
              </a:defRPr>
            </a:lvl3pPr>
            <a:lvl4pPr marL="1600200" indent="-228600" algn="r" rtl="1">
              <a:defRPr>
                <a:solidFill>
                  <a:schemeClr val="tx1"/>
                </a:solidFill>
                <a:latin typeface="Calibri" panose="020F0502020204030204" pitchFamily="34" charset="0"/>
                <a:cs typeface="Arial" panose="020B0604020202020204" pitchFamily="34" charset="0"/>
              </a:defRPr>
            </a:lvl4pPr>
            <a:lvl5pPr marL="2057400" indent="-228600" algn="r" rtl="1">
              <a:defRPr>
                <a:solidFill>
                  <a:schemeClr val="tx1"/>
                </a:solidFill>
                <a:latin typeface="Calibri" panose="020F0502020204030204" pitchFamily="34" charset="0"/>
                <a:cs typeface="Arial" panose="020B0604020202020204" pitchFamily="34" charset="0"/>
              </a:defRPr>
            </a:lvl5pPr>
            <a:lvl6pPr marL="25146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r" rtl="1" fontAlgn="base">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lnSpc>
                <a:spcPct val="115000"/>
              </a:lnSpc>
              <a:spcBef>
                <a:spcPts val="500"/>
              </a:spcBef>
              <a:spcAft>
                <a:spcPts val="1000"/>
              </a:spcAft>
              <a:defRPr/>
            </a:pP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Exécution</a:t>
            </a:r>
            <a:r>
              <a:rPr lang="fr-FR" sz="1400" b="1" i="1" kern="0" dirty="0">
                <a:ln w="1905"/>
                <a:solidFill>
                  <a:prstClr val="black"/>
                </a:solidFill>
                <a:effectLst>
                  <a:innerShdw blurRad="69850" dist="43180" dir="5400000">
                    <a:srgbClr val="000000">
                      <a:alpha val="65000"/>
                    </a:srgbClr>
                  </a:innerShdw>
                </a:effectLst>
                <a:latin typeface="Times New Roman"/>
                <a:ea typeface="Calibri"/>
                <a:cs typeface="Arial"/>
              </a:rPr>
              <a:t> </a:t>
            </a: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de</a:t>
            </a:r>
            <a:r>
              <a:rPr lang="fr-FR" sz="1400" b="1" i="1" kern="0" dirty="0">
                <a:ln w="1905"/>
                <a:solidFill>
                  <a:prstClr val="black"/>
                </a:solidFill>
                <a:effectLst>
                  <a:innerShdw blurRad="69850" dist="43180" dir="5400000">
                    <a:srgbClr val="000000">
                      <a:alpha val="65000"/>
                    </a:srgbClr>
                  </a:innerShdw>
                </a:effectLst>
                <a:latin typeface="Times New Roman"/>
                <a:ea typeface="Calibri"/>
                <a:cs typeface="Arial"/>
              </a:rPr>
              <a:t> </a:t>
            </a: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la</a:t>
            </a:r>
            <a:r>
              <a:rPr lang="fr-FR" sz="1400" b="1" i="1" kern="0" dirty="0">
                <a:ln w="1905"/>
                <a:solidFill>
                  <a:prstClr val="black"/>
                </a:solidFill>
                <a:effectLst>
                  <a:innerShdw blurRad="69850" dist="43180" dir="5400000">
                    <a:srgbClr val="000000">
                      <a:alpha val="65000"/>
                    </a:srgbClr>
                  </a:innerShdw>
                </a:effectLst>
                <a:latin typeface="Times New Roman"/>
                <a:ea typeface="Calibri"/>
                <a:cs typeface="Arial"/>
              </a:rPr>
              <a:t> </a:t>
            </a:r>
            <a:r>
              <a:rPr lang="fr-FR" sz="1400" b="1" kern="0" dirty="0">
                <a:ln w="1905"/>
                <a:solidFill>
                  <a:prstClr val="black"/>
                </a:solidFill>
                <a:effectLst>
                  <a:innerShdw blurRad="69850" dist="43180" dir="5400000">
                    <a:srgbClr val="000000">
                      <a:alpha val="65000"/>
                    </a:srgbClr>
                  </a:innerShdw>
                </a:effectLst>
                <a:latin typeface="Times New Roman" pitchFamily="18" charset="0"/>
                <a:ea typeface="Calibri"/>
                <a:cs typeface="Times New Roman" pitchFamily="18" charset="0"/>
              </a:rPr>
              <a:t>gâchée</a:t>
            </a:r>
          </a:p>
        </p:txBody>
      </p:sp>
      <p:cxnSp>
        <p:nvCxnSpPr>
          <p:cNvPr id="51" name="رابط كسهم مستقيم 40"/>
          <p:cNvCxnSpPr/>
          <p:nvPr/>
        </p:nvCxnSpPr>
        <p:spPr>
          <a:xfrm flipH="1">
            <a:off x="4419601" y="4729337"/>
            <a:ext cx="17369" cy="363785"/>
          </a:xfrm>
          <a:prstGeom prst="straightConnector1">
            <a:avLst/>
          </a:prstGeom>
          <a:ln w="38100">
            <a:tailEnd type="arrow"/>
          </a:ln>
        </p:spPr>
        <p:style>
          <a:lnRef idx="3">
            <a:schemeClr val="dk1"/>
          </a:lnRef>
          <a:fillRef idx="0">
            <a:schemeClr val="dk1"/>
          </a:fillRef>
          <a:effectRef idx="2">
            <a:schemeClr val="dk1"/>
          </a:effectRef>
          <a:fontRef idx="minor">
            <a:schemeClr val="tx1"/>
          </a:fontRef>
        </p:style>
      </p:cxnSp>
      <p:cxnSp>
        <p:nvCxnSpPr>
          <p:cNvPr id="52" name="رابط كسهم مستقيم 40"/>
          <p:cNvCxnSpPr/>
          <p:nvPr/>
        </p:nvCxnSpPr>
        <p:spPr>
          <a:xfrm flipH="1">
            <a:off x="7663999" y="4665415"/>
            <a:ext cx="10339" cy="493068"/>
          </a:xfrm>
          <a:prstGeom prst="straightConnector1">
            <a:avLst/>
          </a:prstGeom>
          <a:ln w="38100">
            <a:tailEnd type="arrow"/>
          </a:ln>
        </p:spPr>
        <p:style>
          <a:lnRef idx="3">
            <a:schemeClr val="dk1"/>
          </a:lnRef>
          <a:fillRef idx="0">
            <a:schemeClr val="dk1"/>
          </a:fillRef>
          <a:effectRef idx="2">
            <a:schemeClr val="dk1"/>
          </a:effectRef>
          <a:fontRef idx="minor">
            <a:schemeClr val="tx1"/>
          </a:fontRef>
        </p:style>
      </p:cxnSp>
      <p:sp>
        <p:nvSpPr>
          <p:cNvPr id="24" name="مستطيل مستدير الزوايا 19"/>
          <p:cNvSpPr/>
          <p:nvPr/>
        </p:nvSpPr>
        <p:spPr>
          <a:xfrm>
            <a:off x="203200" y="4866969"/>
            <a:ext cx="2413000" cy="693173"/>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lvl="0" algn="ctr"/>
            <a:r>
              <a:rPr lang="fr-FR" b="1" i="1" dirty="0">
                <a:solidFill>
                  <a:prstClr val="black"/>
                </a:solidFill>
                <a:effectLst>
                  <a:outerShdw blurRad="38100" dist="38100" dir="2700000" algn="tl">
                    <a:srgbClr val="C0C0C0"/>
                  </a:outerShdw>
                </a:effectLst>
                <a:cs typeface="Times New Roman" pitchFamily="18" charset="0"/>
              </a:rPr>
              <a:t>Formulation du béton de sable</a:t>
            </a:r>
          </a:p>
        </p:txBody>
      </p:sp>
      <p:sp>
        <p:nvSpPr>
          <p:cNvPr id="25" name="مستطيل مستدير الزوايا 11"/>
          <p:cNvSpPr/>
          <p:nvPr/>
        </p:nvSpPr>
        <p:spPr>
          <a:xfrm>
            <a:off x="215900" y="5641036"/>
            <a:ext cx="2387600" cy="611836"/>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7" name="مستطيل مستدير الزوايا 11"/>
          <p:cNvSpPr/>
          <p:nvPr/>
        </p:nvSpPr>
        <p:spPr>
          <a:xfrm>
            <a:off x="228600" y="6289965"/>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28"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9"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30"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31"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36794036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24"/>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 calcmode="lin" valueType="num">
                                      <p:cBhvr additive="base">
                                        <p:cTn id="1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circle(in)">
                                      <p:cBhvr>
                                        <p:cTn id="33" dur="2000"/>
                                        <p:tgtEl>
                                          <p:spTgt spid="4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500"/>
                                        <p:tgtEl>
                                          <p:spTgt spid="51"/>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circle(in)">
                                      <p:cBhvr>
                                        <p:cTn id="43" dur="20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childTnLst>
                                </p:cTn>
                              </p:par>
                            </p:childTnLst>
                          </p:cTn>
                        </p:par>
                      </p:childTnLst>
                    </p:cTn>
                  </p:par>
                  <p:par>
                    <p:cTn id="49" fill="hold">
                      <p:stCondLst>
                        <p:cond delay="indefinite"/>
                      </p:stCondLst>
                      <p:childTnLst>
                        <p:par>
                          <p:cTn id="50" fill="hold">
                            <p:stCondLst>
                              <p:cond delay="0"/>
                            </p:stCondLst>
                            <p:childTnLst>
                              <p:par>
                                <p:cTn id="51" presetID="45" presetClass="entr" presetSubtype="0" fill="hold" grpId="0" nodeType="click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2000"/>
                                        <p:tgtEl>
                                          <p:spTgt spid="50"/>
                                        </p:tgtEl>
                                      </p:cBhvr>
                                    </p:animEffect>
                                    <p:anim calcmode="lin" valueType="num">
                                      <p:cBhvr>
                                        <p:cTn id="54" dur="2000" fill="hold"/>
                                        <p:tgtEl>
                                          <p:spTgt spid="50"/>
                                        </p:tgtEl>
                                        <p:attrNameLst>
                                          <p:attrName>ppt_w</p:attrName>
                                        </p:attrNameLst>
                                      </p:cBhvr>
                                      <p:tavLst>
                                        <p:tav tm="0" fmla="#ppt_w*sin(2.5*pi*$)">
                                          <p:val>
                                            <p:fltVal val="0"/>
                                          </p:val>
                                        </p:tav>
                                        <p:tav tm="100000">
                                          <p:val>
                                            <p:fltVal val="1"/>
                                          </p:val>
                                        </p:tav>
                                      </p:tavLst>
                                    </p:anim>
                                    <p:anim calcmode="lin" valueType="num">
                                      <p:cBhvr>
                                        <p:cTn id="55" dur="2000" fill="hold"/>
                                        <p:tgtEl>
                                          <p:spTgt spid="50"/>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500"/>
                                        <p:tgtEl>
                                          <p:spTgt spid="52"/>
                                        </p:tgtEl>
                                      </p:cBhvr>
                                    </p:animEffect>
                                  </p:childTnLst>
                                </p:cTn>
                              </p:par>
                            </p:childTnLst>
                          </p:cTn>
                        </p:par>
                      </p:childTnLst>
                    </p:cTn>
                  </p:par>
                  <p:par>
                    <p:cTn id="61" fill="hold">
                      <p:stCondLst>
                        <p:cond delay="indefinite"/>
                      </p:stCondLst>
                      <p:childTnLst>
                        <p:par>
                          <p:cTn id="62" fill="hold">
                            <p:stCondLst>
                              <p:cond delay="0"/>
                            </p:stCondLst>
                            <p:childTnLst>
                              <p:par>
                                <p:cTn id="63" presetID="26" presetClass="entr" presetSubtype="0" fill="hold" grpId="0" nodeType="click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down)">
                                      <p:cBhvr>
                                        <p:cTn id="65" dur="580">
                                          <p:stCondLst>
                                            <p:cond delay="0"/>
                                          </p:stCondLst>
                                        </p:cTn>
                                        <p:tgtEl>
                                          <p:spTgt spid="48"/>
                                        </p:tgtEl>
                                      </p:cBhvr>
                                    </p:animEffect>
                                    <p:anim calcmode="lin" valueType="num">
                                      <p:cBhvr>
                                        <p:cTn id="66"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71" dur="26">
                                          <p:stCondLst>
                                            <p:cond delay="650"/>
                                          </p:stCondLst>
                                        </p:cTn>
                                        <p:tgtEl>
                                          <p:spTgt spid="48"/>
                                        </p:tgtEl>
                                      </p:cBhvr>
                                      <p:to x="100000" y="60000"/>
                                    </p:animScale>
                                    <p:animScale>
                                      <p:cBhvr>
                                        <p:cTn id="72" dur="166" decel="50000">
                                          <p:stCondLst>
                                            <p:cond delay="676"/>
                                          </p:stCondLst>
                                        </p:cTn>
                                        <p:tgtEl>
                                          <p:spTgt spid="48"/>
                                        </p:tgtEl>
                                      </p:cBhvr>
                                      <p:to x="100000" y="100000"/>
                                    </p:animScale>
                                    <p:animScale>
                                      <p:cBhvr>
                                        <p:cTn id="73" dur="26">
                                          <p:stCondLst>
                                            <p:cond delay="1312"/>
                                          </p:stCondLst>
                                        </p:cTn>
                                        <p:tgtEl>
                                          <p:spTgt spid="48"/>
                                        </p:tgtEl>
                                      </p:cBhvr>
                                      <p:to x="100000" y="80000"/>
                                    </p:animScale>
                                    <p:animScale>
                                      <p:cBhvr>
                                        <p:cTn id="74" dur="166" decel="50000">
                                          <p:stCondLst>
                                            <p:cond delay="1338"/>
                                          </p:stCondLst>
                                        </p:cTn>
                                        <p:tgtEl>
                                          <p:spTgt spid="48"/>
                                        </p:tgtEl>
                                      </p:cBhvr>
                                      <p:to x="100000" y="100000"/>
                                    </p:animScale>
                                    <p:animScale>
                                      <p:cBhvr>
                                        <p:cTn id="75" dur="26">
                                          <p:stCondLst>
                                            <p:cond delay="1642"/>
                                          </p:stCondLst>
                                        </p:cTn>
                                        <p:tgtEl>
                                          <p:spTgt spid="48"/>
                                        </p:tgtEl>
                                      </p:cBhvr>
                                      <p:to x="100000" y="90000"/>
                                    </p:animScale>
                                    <p:animScale>
                                      <p:cBhvr>
                                        <p:cTn id="76" dur="166" decel="50000">
                                          <p:stCondLst>
                                            <p:cond delay="1668"/>
                                          </p:stCondLst>
                                        </p:cTn>
                                        <p:tgtEl>
                                          <p:spTgt spid="48"/>
                                        </p:tgtEl>
                                      </p:cBhvr>
                                      <p:to x="100000" y="100000"/>
                                    </p:animScale>
                                    <p:animScale>
                                      <p:cBhvr>
                                        <p:cTn id="77" dur="26">
                                          <p:stCondLst>
                                            <p:cond delay="1808"/>
                                          </p:stCondLst>
                                        </p:cTn>
                                        <p:tgtEl>
                                          <p:spTgt spid="48"/>
                                        </p:tgtEl>
                                      </p:cBhvr>
                                      <p:to x="100000" y="95000"/>
                                    </p:animScale>
                                    <p:animScale>
                                      <p:cBhvr>
                                        <p:cTn id="78" dur="166" decel="50000">
                                          <p:stCondLst>
                                            <p:cond delay="1834"/>
                                          </p:stCondLst>
                                        </p:cTn>
                                        <p:tgtEl>
                                          <p:spTgt spid="4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47" grpId="0" animBg="1"/>
      <p:bldP spid="48" grpId="0" animBg="1"/>
      <p:bldP spid="49" grpId="0" animBg="1"/>
      <p:bldP spid="50"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lvl="0" algn="ctr"/>
            <a:r>
              <a:rPr lang="fr-FR" sz="2800" b="1" i="1" dirty="0">
                <a:effectLst>
                  <a:outerShdw blurRad="38100" dist="38100" dir="2700000" algn="tl">
                    <a:srgbClr val="C0C0C0"/>
                  </a:outerShdw>
                </a:effectLst>
                <a:cs typeface="Times New Roman" pitchFamily="18" charset="0"/>
              </a:rPr>
              <a:t>Formulation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du</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béton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de</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sable</a:t>
            </a:r>
          </a:p>
        </p:txBody>
      </p:sp>
      <p:sp>
        <p:nvSpPr>
          <p:cNvPr id="6"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tabLst>
                <a:tab pos="200025" algn="l"/>
                <a:tab pos="254000" algn="l"/>
                <a:tab pos="715963" algn="ctr"/>
                <a:tab pos="1431925" algn="r"/>
              </a:tabLst>
            </a:pPr>
            <a:endParaRPr lang="fr-FR" sz="1600" b="1" dirty="0">
              <a:solidFill>
                <a:schemeClr val="tx1"/>
              </a:solidFill>
              <a:latin typeface="Times New Roman" pitchFamily="18" charset="0"/>
              <a:cs typeface="Times New Roman" pitchFamily="18" charset="0"/>
            </a:endParaRPr>
          </a:p>
        </p:txBody>
      </p:sp>
      <p:sp>
        <p:nvSpPr>
          <p:cNvPr id="7" name="مستطيل مستدير الزوايا 19"/>
          <p:cNvSpPr/>
          <p:nvPr/>
        </p:nvSpPr>
        <p:spPr>
          <a:xfrm>
            <a:off x="203200" y="4866969"/>
            <a:ext cx="2413000" cy="693173"/>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lvl="0" algn="ctr"/>
            <a:r>
              <a:rPr lang="fr-FR" b="1" i="1" dirty="0">
                <a:solidFill>
                  <a:prstClr val="black"/>
                </a:solidFill>
                <a:effectLst>
                  <a:outerShdw blurRad="38100" dist="38100" dir="2700000" algn="tl">
                    <a:srgbClr val="C0C0C0"/>
                  </a:outerShdw>
                </a:effectLst>
                <a:cs typeface="Times New Roman" pitchFamily="18" charset="0"/>
              </a:rPr>
              <a:t>Formulation du béton de sable</a:t>
            </a:r>
          </a:p>
        </p:txBody>
      </p:sp>
      <p:sp>
        <p:nvSpPr>
          <p:cNvPr id="12" name="مستطيل مستدير الزوايا 11"/>
          <p:cNvSpPr/>
          <p:nvPr/>
        </p:nvSpPr>
        <p:spPr>
          <a:xfrm>
            <a:off x="215900" y="5641036"/>
            <a:ext cx="2387600" cy="611836"/>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3" name="مستطيل مستدير الزوايا 11"/>
          <p:cNvSpPr/>
          <p:nvPr/>
        </p:nvSpPr>
        <p:spPr>
          <a:xfrm>
            <a:off x="228600" y="6289965"/>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5" name="Rectangle 1"/>
          <p:cNvSpPr>
            <a:spLocks noChangeArrowheads="1"/>
          </p:cNvSpPr>
          <p:nvPr/>
        </p:nvSpPr>
        <p:spPr bwMode="auto">
          <a:xfrm>
            <a:off x="2827339" y="2140377"/>
            <a:ext cx="617775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200025" algn="l"/>
                <a:tab pos="254000" algn="l"/>
                <a:tab pos="715963" algn="ctr"/>
                <a:tab pos="1431925" algn="r"/>
              </a:tabLst>
              <a:defRPr/>
            </a:pPr>
            <a:r>
              <a:rPr kumimoji="0" lang="fr-FR" sz="2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fr-FR" sz="2000" b="1" i="1" dirty="0">
                <a:latin typeface="Bell MT" pitchFamily="18" charset="0"/>
                <a:cs typeface="Arial" panose="020B0604020202020204" pitchFamily="34" charset="0"/>
              </a:rPr>
              <a:t>On aura la composition du béton de sable suivante pour un </a:t>
            </a:r>
            <a:r>
              <a:rPr lang="fr-FR" sz="2000" b="1" i="1" dirty="0" smtClean="0">
                <a:latin typeface="Bell MT" pitchFamily="18" charset="0"/>
                <a:cs typeface="Arial" panose="020B0604020202020204" pitchFamily="34" charset="0"/>
              </a:rPr>
              <a:t>1</a:t>
            </a:r>
            <a:r>
              <a:rPr lang="fr-FR" sz="2000" b="1" i="1" dirty="0">
                <a:solidFill>
                  <a:prstClr val="black"/>
                </a:solidFill>
                <a:latin typeface="Times New Roman"/>
                <a:ea typeface="Times New Roman"/>
              </a:rPr>
              <a:t>m</a:t>
            </a:r>
            <a:r>
              <a:rPr lang="fr-FR" sz="2000" b="1" i="1" baseline="30000" dirty="0">
                <a:solidFill>
                  <a:prstClr val="black"/>
                </a:solidFill>
                <a:latin typeface="Times New Roman"/>
                <a:ea typeface="Times New Roman"/>
              </a:rPr>
              <a:t>3</a:t>
            </a:r>
            <a:r>
              <a:rPr lang="fr-FR" sz="2000" b="1" i="1" dirty="0" smtClean="0">
                <a:latin typeface="Bell MT" pitchFamily="18" charset="0"/>
                <a:cs typeface="Arial" panose="020B0604020202020204" pitchFamily="34" charset="0"/>
              </a:rPr>
              <a:t> </a:t>
            </a:r>
            <a:r>
              <a:rPr lang="fr-FR" sz="2000" b="1" i="1" dirty="0">
                <a:latin typeface="Bell MT" pitchFamily="18" charset="0"/>
                <a:cs typeface="Arial" panose="020B0604020202020204" pitchFamily="34" charset="0"/>
              </a:rPr>
              <a:t>de </a:t>
            </a:r>
            <a:r>
              <a:rPr lang="fr-FR" sz="2000" b="1" i="1" dirty="0" smtClean="0">
                <a:latin typeface="Bell MT" pitchFamily="18" charset="0"/>
                <a:cs typeface="Arial" panose="020B0604020202020204" pitchFamily="34" charset="0"/>
              </a:rPr>
              <a:t>béton : </a:t>
            </a:r>
            <a:endParaRPr lang="fr-FR" sz="2000" b="1" i="1" dirty="0">
              <a:latin typeface="Bell MT" pitchFamily="18" charset="0"/>
              <a:cs typeface="Arial" panose="020B0604020202020204" pitchFamily="34" charset="0"/>
            </a:endParaRPr>
          </a:p>
        </p:txBody>
      </p:sp>
      <p:sp>
        <p:nvSpPr>
          <p:cNvPr id="16" name="Rectangle 1"/>
          <p:cNvSpPr>
            <a:spLocks noChangeArrowheads="1"/>
          </p:cNvSpPr>
          <p:nvPr/>
        </p:nvSpPr>
        <p:spPr bwMode="auto">
          <a:xfrm>
            <a:off x="2791126" y="1443107"/>
            <a:ext cx="614143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200025" algn="l"/>
                <a:tab pos="254000" algn="l"/>
                <a:tab pos="715963" algn="ctr"/>
                <a:tab pos="1431925" algn="r"/>
              </a:tabLst>
              <a:defRPr/>
            </a:pPr>
            <a:r>
              <a:rPr lang="fr-FR" sz="2000" b="1" i="1" dirty="0">
                <a:latin typeface="Bell MT" pitchFamily="18" charset="0"/>
                <a:cs typeface="Arial" panose="020B0604020202020204" pitchFamily="34" charset="0"/>
              </a:rPr>
              <a:t>Exemple de calcul : cas du sable de rivière 1 avec 15% de Laitier</a:t>
            </a:r>
          </a:p>
        </p:txBody>
      </p:sp>
      <p:graphicFrame>
        <p:nvGraphicFramePr>
          <p:cNvPr id="17" name="Tableau 16"/>
          <p:cNvGraphicFramePr>
            <a:graphicFrameLocks noGrp="1"/>
          </p:cNvGraphicFramePr>
          <p:nvPr>
            <p:extLst>
              <p:ext uri="{D42A27DB-BD31-4B8C-83A1-F6EECF244321}">
                <p14:modId xmlns:p14="http://schemas.microsoft.com/office/powerpoint/2010/main" val="3865034288"/>
              </p:ext>
            </p:extLst>
          </p:nvPr>
        </p:nvGraphicFramePr>
        <p:xfrm>
          <a:off x="2791125" y="3554091"/>
          <a:ext cx="6141432" cy="1603463"/>
        </p:xfrm>
        <a:graphic>
          <a:graphicData uri="http://schemas.openxmlformats.org/drawingml/2006/table">
            <a:tbl>
              <a:tblPr firstRow="1" firstCol="1" bandRow="1"/>
              <a:tblGrid>
                <a:gridCol w="1535023"/>
                <a:gridCol w="1535023"/>
                <a:gridCol w="1535693"/>
                <a:gridCol w="1535693"/>
              </a:tblGrid>
              <a:tr h="689063">
                <a:tc>
                  <a:txBody>
                    <a:bodyPr/>
                    <a:lstStyle/>
                    <a:p>
                      <a:pPr algn="ctr">
                        <a:lnSpc>
                          <a:spcPct val="150000"/>
                        </a:lnSpc>
                        <a:spcAft>
                          <a:spcPts val="0"/>
                        </a:spcAft>
                      </a:pPr>
                      <a:r>
                        <a:rPr lang="en-US" sz="2000" b="1" dirty="0">
                          <a:effectLst/>
                          <a:latin typeface="Times New Roman"/>
                          <a:ea typeface="Calibri"/>
                          <a:cs typeface="Arial"/>
                        </a:rPr>
                        <a:t>C [</a:t>
                      </a:r>
                      <a:r>
                        <a:rPr lang="en-US" sz="2000" b="1" dirty="0" smtClean="0">
                          <a:effectLst/>
                          <a:latin typeface="Times New Roman"/>
                          <a:ea typeface="Calibri"/>
                          <a:cs typeface="Arial"/>
                        </a:rPr>
                        <a:t>kg/</a:t>
                      </a:r>
                      <a:r>
                        <a:rPr lang="fr-FR" sz="2000" b="1" dirty="0" smtClean="0">
                          <a:effectLst/>
                          <a:latin typeface="Times New Roman"/>
                          <a:ea typeface="Times New Roman"/>
                        </a:rPr>
                        <a:t>m</a:t>
                      </a:r>
                      <a:r>
                        <a:rPr lang="fr-FR" sz="2000" b="1" baseline="30000" dirty="0" smtClean="0">
                          <a:effectLst/>
                          <a:latin typeface="Times New Roman"/>
                          <a:ea typeface="Times New Roman"/>
                        </a:rPr>
                        <a:t>3</a:t>
                      </a:r>
                      <a:r>
                        <a:rPr lang="en-US" sz="2000" b="1" dirty="0" smtClean="0">
                          <a:effectLst/>
                          <a:latin typeface="Times New Roman"/>
                          <a:ea typeface="Calibri"/>
                          <a:cs typeface="Arial"/>
                        </a:rPr>
                        <a:t>]</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F5EE"/>
                    </a:solidFill>
                  </a:tcPr>
                </a:tc>
                <a:tc>
                  <a:txBody>
                    <a:bodyPr/>
                    <a:lstStyle/>
                    <a:p>
                      <a:pPr algn="ctr">
                        <a:lnSpc>
                          <a:spcPct val="150000"/>
                        </a:lnSpc>
                        <a:spcAft>
                          <a:spcPts val="0"/>
                        </a:spcAft>
                      </a:pPr>
                      <a:r>
                        <a:rPr lang="en-US" sz="2000" b="1" dirty="0" smtClean="0">
                          <a:effectLst/>
                          <a:latin typeface="Times New Roman"/>
                          <a:ea typeface="Calibri"/>
                          <a:cs typeface="Arial"/>
                        </a:rPr>
                        <a:t>S[kg/</a:t>
                      </a:r>
                      <a:r>
                        <a:rPr lang="fr-FR" sz="2000" b="1" dirty="0" smtClean="0">
                          <a:effectLst/>
                          <a:latin typeface="Times New Roman"/>
                          <a:ea typeface="Times New Roman"/>
                        </a:rPr>
                        <a:t>m</a:t>
                      </a:r>
                      <a:r>
                        <a:rPr lang="fr-FR" sz="2000" b="1" baseline="30000" dirty="0" smtClean="0">
                          <a:effectLst/>
                          <a:latin typeface="Times New Roman"/>
                          <a:ea typeface="Times New Roman"/>
                        </a:rPr>
                        <a:t>3</a:t>
                      </a:r>
                      <a:r>
                        <a:rPr lang="en-US" sz="2000" b="1" dirty="0" smtClean="0">
                          <a:effectLst/>
                          <a:latin typeface="Times New Roman"/>
                          <a:ea typeface="Calibri"/>
                          <a:cs typeface="Arial"/>
                        </a:rPr>
                        <a:t>]</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F5EE"/>
                    </a:solidFill>
                  </a:tcPr>
                </a:tc>
                <a:tc>
                  <a:txBody>
                    <a:bodyPr/>
                    <a:lstStyle/>
                    <a:p>
                      <a:pPr algn="ctr">
                        <a:lnSpc>
                          <a:spcPct val="150000"/>
                        </a:lnSpc>
                        <a:spcAft>
                          <a:spcPts val="0"/>
                        </a:spcAft>
                      </a:pPr>
                      <a:r>
                        <a:rPr lang="en-US" sz="2000" b="1" dirty="0" smtClean="0">
                          <a:effectLst/>
                          <a:latin typeface="Times New Roman"/>
                          <a:ea typeface="Calibri"/>
                          <a:cs typeface="Arial"/>
                        </a:rPr>
                        <a:t>Addition</a:t>
                      </a:r>
                    </a:p>
                    <a:p>
                      <a:pPr algn="ctr">
                        <a:lnSpc>
                          <a:spcPct val="150000"/>
                        </a:lnSpc>
                        <a:spcAft>
                          <a:spcPts val="0"/>
                        </a:spcAft>
                      </a:pPr>
                      <a:r>
                        <a:rPr lang="en-US" sz="2000" b="1" dirty="0" smtClean="0">
                          <a:effectLst/>
                          <a:latin typeface="Times New Roman"/>
                          <a:ea typeface="Calibri"/>
                          <a:cs typeface="Arial"/>
                        </a:rPr>
                        <a:t>[kg/</a:t>
                      </a:r>
                      <a:r>
                        <a:rPr lang="fr-FR" sz="2000" b="1" dirty="0" smtClean="0">
                          <a:effectLst/>
                          <a:latin typeface="Times New Roman"/>
                          <a:ea typeface="Times New Roman"/>
                        </a:rPr>
                        <a:t>m</a:t>
                      </a:r>
                      <a:r>
                        <a:rPr lang="fr-FR" sz="2000" b="1" baseline="30000" dirty="0" smtClean="0">
                          <a:effectLst/>
                          <a:latin typeface="Times New Roman"/>
                          <a:ea typeface="Times New Roman"/>
                        </a:rPr>
                        <a:t>3</a:t>
                      </a:r>
                      <a:r>
                        <a:rPr lang="en-US" sz="2000" b="1" dirty="0" smtClean="0">
                          <a:effectLst/>
                          <a:latin typeface="Times New Roman"/>
                          <a:ea typeface="Calibri"/>
                          <a:cs typeface="Arial"/>
                        </a:rPr>
                        <a:t>]</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F5EE"/>
                    </a:solidFill>
                  </a:tcPr>
                </a:tc>
                <a:tc>
                  <a:txBody>
                    <a:bodyPr/>
                    <a:lstStyle/>
                    <a:p>
                      <a:pPr algn="ctr">
                        <a:lnSpc>
                          <a:spcPct val="150000"/>
                        </a:lnSpc>
                        <a:spcAft>
                          <a:spcPts val="0"/>
                        </a:spcAft>
                      </a:pPr>
                      <a:r>
                        <a:rPr lang="en-US" sz="2000" b="1" dirty="0">
                          <a:effectLst/>
                          <a:latin typeface="Times New Roman"/>
                          <a:ea typeface="Calibri"/>
                          <a:cs typeface="Arial"/>
                        </a:rPr>
                        <a:t>Eau [</a:t>
                      </a:r>
                      <a:r>
                        <a:rPr lang="en-US" sz="2000" b="1" dirty="0" smtClean="0">
                          <a:effectLst/>
                          <a:latin typeface="Times New Roman"/>
                          <a:ea typeface="Calibri"/>
                          <a:cs typeface="Arial"/>
                        </a:rPr>
                        <a:t>L/</a:t>
                      </a:r>
                      <a:r>
                        <a:rPr lang="fr-FR" sz="2000" dirty="0" smtClean="0">
                          <a:effectLst/>
                          <a:latin typeface="Times New Roman"/>
                          <a:ea typeface="Times New Roman"/>
                        </a:rPr>
                        <a:t>m</a:t>
                      </a:r>
                      <a:r>
                        <a:rPr lang="fr-FR" sz="2000" baseline="30000" dirty="0" smtClean="0">
                          <a:effectLst/>
                          <a:latin typeface="Times New Roman"/>
                          <a:ea typeface="Times New Roman"/>
                        </a:rPr>
                        <a:t>3</a:t>
                      </a:r>
                      <a:r>
                        <a:rPr lang="en-US" sz="2000" b="1" dirty="0" smtClean="0">
                          <a:effectLst/>
                          <a:latin typeface="Times New Roman"/>
                          <a:ea typeface="Calibri"/>
                          <a:cs typeface="Arial"/>
                        </a:rPr>
                        <a:t>]</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F5EE"/>
                    </a:solidFill>
                  </a:tcPr>
                </a:tc>
              </a:tr>
              <a:tr h="689063">
                <a:tc>
                  <a:txBody>
                    <a:bodyPr/>
                    <a:lstStyle/>
                    <a:p>
                      <a:pPr algn="ctr">
                        <a:lnSpc>
                          <a:spcPct val="150000"/>
                        </a:lnSpc>
                        <a:spcAft>
                          <a:spcPts val="0"/>
                        </a:spcAft>
                      </a:pPr>
                      <a:r>
                        <a:rPr lang="en-US" sz="2000" b="0" dirty="0" smtClean="0">
                          <a:effectLst/>
                          <a:latin typeface="Times New Roman"/>
                          <a:ea typeface="Calibri"/>
                          <a:cs typeface="Arial"/>
                        </a:rPr>
                        <a:t>350</a:t>
                      </a:r>
                      <a:endParaRPr lang="fr-FR" sz="2000" b="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tabLst>
                          <a:tab pos="200025" algn="l"/>
                          <a:tab pos="253365" algn="l"/>
                          <a:tab pos="715645" algn="ctr"/>
                          <a:tab pos="1431925" algn="r"/>
                        </a:tabLst>
                      </a:pPr>
                      <a:r>
                        <a:rPr lang="en-US" sz="2000" dirty="0">
                          <a:effectLst/>
                          <a:latin typeface="Times New Roman"/>
                          <a:ea typeface="Calibri"/>
                          <a:cs typeface="Arial"/>
                        </a:rPr>
                        <a:t>			</a:t>
                      </a:r>
                      <a:r>
                        <a:rPr lang="en-US" sz="2000" dirty="0" smtClean="0">
                          <a:effectLst/>
                          <a:latin typeface="Times New Roman"/>
                          <a:ea typeface="Calibri"/>
                          <a:cs typeface="Arial"/>
                        </a:rPr>
                        <a:t>1616 </a:t>
                      </a:r>
                      <a:r>
                        <a:rPr lang="en-US" sz="2000" dirty="0">
                          <a:effectLst/>
                          <a:latin typeface="Times New Roman"/>
                          <a:ea typeface="Calibri"/>
                          <a:cs typeface="Arial"/>
                        </a:rPr>
                        <a:t>	</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dirty="0" smtClean="0">
                          <a:effectLst/>
                          <a:latin typeface="Times New Roman"/>
                          <a:ea typeface="Calibri"/>
                          <a:cs typeface="Arial"/>
                        </a:rPr>
                        <a:t>52,5 </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dirty="0" smtClean="0">
                          <a:effectLst/>
                          <a:latin typeface="Times New Roman"/>
                          <a:ea typeface="Calibri"/>
                          <a:cs typeface="Arial"/>
                        </a:rPr>
                        <a:t>221 </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8"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9"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0"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223404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7"/>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inVertical)">
                                      <p:cBhvr>
                                        <p:cTn id="15" dur="500"/>
                                        <p:tgtEl>
                                          <p:spTgt spid="1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15">
                                            <p:txEl>
                                              <p:pRg st="0" end="0"/>
                                            </p:txEl>
                                          </p:spTgt>
                                        </p:tgtEl>
                                        <p:attrNameLst>
                                          <p:attrName>style.visibility</p:attrName>
                                        </p:attrNameLst>
                                      </p:cBhvr>
                                      <p:to>
                                        <p:strVal val="visible"/>
                                      </p:to>
                                    </p:set>
                                    <p:animEffect transition="in" filter="circle(in)">
                                      <p:cBhvr>
                                        <p:cTn id="20" dur="2000"/>
                                        <p:tgtEl>
                                          <p:spTgt spid="1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2000"/>
                                        <p:tgtEl>
                                          <p:spTgt spid="17"/>
                                        </p:tgtEl>
                                      </p:cBhvr>
                                    </p:animEffect>
                                    <p:anim calcmode="lin" valueType="num">
                                      <p:cBhvr>
                                        <p:cTn id="26" dur="2000" fill="hold"/>
                                        <p:tgtEl>
                                          <p:spTgt spid="17"/>
                                        </p:tgtEl>
                                        <p:attrNameLst>
                                          <p:attrName>ppt_w</p:attrName>
                                        </p:attrNameLst>
                                      </p:cBhvr>
                                      <p:tavLst>
                                        <p:tav tm="0" fmla="#ppt_w*sin(2.5*pi*$)">
                                          <p:val>
                                            <p:fltVal val="0"/>
                                          </p:val>
                                        </p:tav>
                                        <p:tav tm="100000">
                                          <p:val>
                                            <p:fltVal val="1"/>
                                          </p:val>
                                        </p:tav>
                                      </p:tavLst>
                                    </p:anim>
                                    <p:anim calcmode="lin" valueType="num">
                                      <p:cBhvr>
                                        <p:cTn id="27"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4245" y="6165304"/>
            <a:ext cx="3538341" cy="430887"/>
          </a:xfrm>
          <a:prstGeom prst="rect">
            <a:avLst/>
          </a:prstGeom>
        </p:spPr>
        <p:txBody>
          <a:bodyPr wrap="none">
            <a:spAutoFit/>
          </a:bodyPr>
          <a:lstStyle/>
          <a:p>
            <a:pPr lvl="0" eaLnBrk="0" hangingPunct="0"/>
            <a:r>
              <a:rPr lang="fr-FR" sz="2000" b="1" dirty="0">
                <a:solidFill>
                  <a:schemeClr val="tx2">
                    <a:lumMod val="50000"/>
                  </a:schemeClr>
                </a:solidFill>
                <a:latin typeface="Times New Roman" pitchFamily="18" charset="0"/>
                <a:ea typeface="Times New Roman" pitchFamily="18" charset="0"/>
                <a:cs typeface="Times New Roman" pitchFamily="18" charset="0"/>
              </a:rPr>
              <a:t>Année</a:t>
            </a:r>
            <a:r>
              <a:rPr lang="fr-FR" sz="2200" i="1" u="sng" dirty="0">
                <a:solidFill>
                  <a:srgbClr val="4F271C">
                    <a:lumMod val="50000"/>
                  </a:srgbClr>
                </a:solidFill>
                <a:latin typeface="Times New Roman" pitchFamily="18" charset="0"/>
                <a:ea typeface="Times New Roman" pitchFamily="18" charset="0"/>
                <a:cs typeface="Times New Roman" pitchFamily="18" charset="0"/>
              </a:rPr>
              <a:t> </a:t>
            </a:r>
            <a:r>
              <a:rPr lang="fr-FR" sz="2000" b="1" dirty="0">
                <a:solidFill>
                  <a:schemeClr val="tx2">
                    <a:lumMod val="50000"/>
                  </a:schemeClr>
                </a:solidFill>
                <a:latin typeface="Times New Roman" pitchFamily="18" charset="0"/>
                <a:ea typeface="Times New Roman" pitchFamily="18" charset="0"/>
                <a:cs typeface="Times New Roman" pitchFamily="18" charset="0"/>
              </a:rPr>
              <a:t>universitaire:2014-2015</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0925" y="52204"/>
            <a:ext cx="1743075"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743075"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578076" y="52204"/>
            <a:ext cx="5823215" cy="2308324"/>
          </a:xfrm>
          <a:prstGeom prst="rect">
            <a:avLst/>
          </a:prstGeom>
        </p:spPr>
        <p:txBody>
          <a:bodyPr wrap="square">
            <a:spAutoFit/>
          </a:bodyPr>
          <a:lstStyle/>
          <a:p>
            <a:pPr lvl="0" algn="ctr" fontAlgn="base">
              <a:lnSpc>
                <a:spcPct val="150000"/>
              </a:lnSpc>
              <a:spcBef>
                <a:spcPct val="0"/>
              </a:spcBef>
              <a:spcAft>
                <a:spcPct val="0"/>
              </a:spcAft>
              <a:tabLst>
                <a:tab pos="4951413" algn="l"/>
              </a:tabLst>
            </a:pPr>
            <a:r>
              <a:rPr lang="fr-FR" sz="1600" b="1" dirty="0">
                <a:solidFill>
                  <a:schemeClr val="tx2">
                    <a:lumMod val="50000"/>
                  </a:schemeClr>
                </a:solidFill>
                <a:latin typeface="Times New Roman" pitchFamily="18" charset="0"/>
                <a:ea typeface="Times New Roman" pitchFamily="18" charset="0"/>
                <a:cs typeface="Times New Roman" pitchFamily="18" charset="0"/>
              </a:rPr>
              <a:t>République Algérienne Démocratique et Populaire</a:t>
            </a:r>
            <a:endParaRPr lang="fr-FR" sz="1600" b="1" dirty="0">
              <a:solidFill>
                <a:schemeClr val="tx2">
                  <a:lumMod val="50000"/>
                </a:schemeClr>
              </a:solidFill>
              <a:latin typeface="Times New Roman" pitchFamily="18" charset="0"/>
              <a:cs typeface="Times New Roman" pitchFamily="18" charset="0"/>
            </a:endParaRPr>
          </a:p>
          <a:p>
            <a:pPr lvl="0" algn="ctr" eaLnBrk="0" fontAlgn="base" hangingPunct="0">
              <a:lnSpc>
                <a:spcPct val="150000"/>
              </a:lnSpc>
              <a:spcBef>
                <a:spcPct val="0"/>
              </a:spcBef>
              <a:spcAft>
                <a:spcPct val="0"/>
              </a:spcAft>
              <a:tabLst>
                <a:tab pos="4951413" algn="l"/>
              </a:tabLst>
            </a:pPr>
            <a:r>
              <a:rPr lang="fr-FR" sz="1600" b="1" dirty="0">
                <a:solidFill>
                  <a:schemeClr val="tx2">
                    <a:lumMod val="50000"/>
                  </a:schemeClr>
                </a:solidFill>
                <a:latin typeface="Times New Roman" pitchFamily="18" charset="0"/>
                <a:ea typeface="Times New Roman" pitchFamily="18" charset="0"/>
                <a:cs typeface="Times New Roman" pitchFamily="18" charset="0"/>
              </a:rPr>
              <a:t>Ministère de l’Enseignement Supérieur et de la Recherche Scientifique</a:t>
            </a:r>
            <a:endParaRPr lang="fr-FR" sz="1600" b="1" dirty="0">
              <a:solidFill>
                <a:schemeClr val="tx2">
                  <a:lumMod val="50000"/>
                </a:schemeClr>
              </a:solidFill>
              <a:latin typeface="Times New Roman" pitchFamily="18" charset="0"/>
              <a:cs typeface="Times New Roman" pitchFamily="18" charset="0"/>
            </a:endParaRPr>
          </a:p>
          <a:p>
            <a:pPr lvl="0" algn="ctr" eaLnBrk="0" fontAlgn="base" hangingPunct="0">
              <a:lnSpc>
                <a:spcPct val="150000"/>
              </a:lnSpc>
              <a:spcBef>
                <a:spcPct val="0"/>
              </a:spcBef>
              <a:spcAft>
                <a:spcPct val="0"/>
              </a:spcAft>
              <a:tabLst>
                <a:tab pos="4951413" algn="l"/>
              </a:tabLst>
            </a:pPr>
            <a:r>
              <a:rPr lang="fr-FR" sz="1600" b="1" dirty="0">
                <a:solidFill>
                  <a:schemeClr val="tx2">
                    <a:lumMod val="50000"/>
                  </a:schemeClr>
                </a:solidFill>
                <a:latin typeface="Times New Roman" pitchFamily="18" charset="0"/>
                <a:ea typeface="Times New Roman" pitchFamily="18" charset="0"/>
                <a:cs typeface="Times New Roman" pitchFamily="18" charset="0"/>
              </a:rPr>
              <a:t>Université Mohamed El Bachir Elibrahimi –Bordj Bou Arreridj</a:t>
            </a:r>
          </a:p>
          <a:p>
            <a:pPr lvl="0" algn="ctr" eaLnBrk="0" fontAlgn="base" hangingPunct="0">
              <a:lnSpc>
                <a:spcPct val="150000"/>
              </a:lnSpc>
              <a:spcBef>
                <a:spcPct val="0"/>
              </a:spcBef>
              <a:spcAft>
                <a:spcPct val="0"/>
              </a:spcAft>
              <a:tabLst>
                <a:tab pos="4951413" algn="l"/>
              </a:tabLst>
            </a:pPr>
            <a:r>
              <a:rPr lang="fr-FR" sz="1600" b="1" dirty="0">
                <a:solidFill>
                  <a:schemeClr val="tx2">
                    <a:lumMod val="50000"/>
                  </a:schemeClr>
                </a:solidFill>
                <a:latin typeface="Times New Roman" pitchFamily="18" charset="0"/>
                <a:ea typeface="Times New Roman" pitchFamily="18" charset="0"/>
                <a:cs typeface="Times New Roman" pitchFamily="18" charset="0"/>
              </a:rPr>
              <a:t>Faculté des Sciences et de la Technologie</a:t>
            </a:r>
          </a:p>
          <a:p>
            <a:pPr lvl="0" algn="ctr" eaLnBrk="0" fontAlgn="base" hangingPunct="0">
              <a:lnSpc>
                <a:spcPct val="150000"/>
              </a:lnSpc>
              <a:spcBef>
                <a:spcPct val="0"/>
              </a:spcBef>
              <a:spcAft>
                <a:spcPct val="0"/>
              </a:spcAft>
              <a:tabLst>
                <a:tab pos="4951413" algn="l"/>
              </a:tabLst>
            </a:pPr>
            <a:r>
              <a:rPr lang="fr-FR" sz="1600" b="1" dirty="0">
                <a:solidFill>
                  <a:schemeClr val="tx2">
                    <a:lumMod val="50000"/>
                  </a:schemeClr>
                </a:solidFill>
                <a:latin typeface="Times New Roman" pitchFamily="18" charset="0"/>
                <a:ea typeface="Times New Roman" pitchFamily="18" charset="0"/>
                <a:cs typeface="Times New Roman" pitchFamily="18" charset="0"/>
              </a:rPr>
              <a:t>Département  Génie </a:t>
            </a:r>
            <a:r>
              <a:rPr lang="fr-FR" sz="1600" b="1" dirty="0" smtClean="0">
                <a:solidFill>
                  <a:schemeClr val="tx2">
                    <a:lumMod val="50000"/>
                  </a:schemeClr>
                </a:solidFill>
                <a:latin typeface="Times New Roman" pitchFamily="18" charset="0"/>
                <a:ea typeface="Times New Roman" pitchFamily="18" charset="0"/>
                <a:cs typeface="Times New Roman" pitchFamily="18" charset="0"/>
              </a:rPr>
              <a:t>Civil</a:t>
            </a:r>
            <a:endParaRPr lang="fr-FR" sz="1100" b="1" dirty="0">
              <a:solidFill>
                <a:schemeClr val="tx2">
                  <a:lumMod val="50000"/>
                </a:schemeClr>
              </a:solidFill>
              <a:latin typeface="Times New Roman" pitchFamily="18" charset="0"/>
              <a:cs typeface="Times New Roman" pitchFamily="18" charset="0"/>
            </a:endParaRPr>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04" y="3513803"/>
            <a:ext cx="9144000"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Ellipse 6"/>
          <p:cNvSpPr/>
          <p:nvPr/>
        </p:nvSpPr>
        <p:spPr>
          <a:xfrm>
            <a:off x="687113" y="3792486"/>
            <a:ext cx="7932604" cy="833284"/>
          </a:xfrm>
          <a:prstGeom prst="ellipse">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fr-FR" b="1" dirty="0" smtClean="0">
                <a:solidFill>
                  <a:schemeClr val="tx1"/>
                </a:solidFill>
                <a:latin typeface="Times New Roman" pitchFamily="18" charset="0"/>
                <a:cs typeface="Times New Roman" pitchFamily="18" charset="0"/>
              </a:rPr>
              <a:t>CONTRIBUTION A L’ETUDE ET FORMULATION DU BETON DE SABLE</a:t>
            </a:r>
            <a:endParaRPr lang="fr-FR" b="1" dirty="0">
              <a:solidFill>
                <a:schemeClr val="tx1"/>
              </a:solidFill>
              <a:latin typeface="Times New Roman" pitchFamily="18" charset="0"/>
              <a:cs typeface="Times New Roman" pitchFamily="18" charset="0"/>
            </a:endParaRPr>
          </a:p>
        </p:txBody>
      </p:sp>
      <p:pic>
        <p:nvPicPr>
          <p:cNvPr id="8" name="Picture 46"/>
          <p:cNvPicPr>
            <a:picLocks noChangeAspect="1" noChangeArrowheads="1"/>
          </p:cNvPicPr>
          <p:nvPr/>
        </p:nvPicPr>
        <p:blipFill>
          <a:blip r:embed="rId5"/>
          <a:srcRect/>
          <a:stretch>
            <a:fillRect/>
          </a:stretch>
        </p:blipFill>
        <p:spPr bwMode="auto">
          <a:xfrm flipH="1">
            <a:off x="5558276" y="5537354"/>
            <a:ext cx="576263" cy="241300"/>
          </a:xfrm>
          <a:prstGeom prst="rect">
            <a:avLst/>
          </a:prstGeom>
          <a:noFill/>
          <a:ln>
            <a:solidFill>
              <a:srgbClr val="073E87">
                <a:lumMod val="60000"/>
                <a:lumOff val="40000"/>
              </a:srgbClr>
            </a:solidFill>
          </a:ln>
        </p:spPr>
      </p:pic>
      <p:sp>
        <p:nvSpPr>
          <p:cNvPr id="9" name="Rectangle 8"/>
          <p:cNvSpPr/>
          <p:nvPr/>
        </p:nvSpPr>
        <p:spPr>
          <a:xfrm>
            <a:off x="6149126" y="5361154"/>
            <a:ext cx="2806208" cy="422167"/>
          </a:xfrm>
          <a:prstGeom prst="rect">
            <a:avLst/>
          </a:prstGeom>
        </p:spPr>
        <p:txBody>
          <a:bodyPr wrap="square">
            <a:spAutoFit/>
          </a:bodyPr>
          <a:lstStyle/>
          <a:p>
            <a:pPr lvl="0">
              <a:lnSpc>
                <a:spcPct val="150000"/>
              </a:lnSpc>
              <a:defRPr/>
            </a:pPr>
            <a:r>
              <a:rPr lang="fr-FR" sz="1600" b="1" dirty="0" smtClean="0">
                <a:solidFill>
                  <a:schemeClr val="tx2">
                    <a:lumMod val="50000"/>
                  </a:schemeClr>
                </a:solidFill>
                <a:latin typeface="Times New Roman" pitchFamily="18" charset="0"/>
                <a:ea typeface="Times New Roman" pitchFamily="18" charset="0"/>
                <a:cs typeface="Times New Roman" pitchFamily="18" charset="0"/>
              </a:rPr>
              <a:t>BEN </a:t>
            </a:r>
            <a:r>
              <a:rPr lang="fr-FR" sz="1600" b="1" dirty="0">
                <a:solidFill>
                  <a:schemeClr val="tx2">
                    <a:lumMod val="50000"/>
                  </a:schemeClr>
                </a:solidFill>
                <a:latin typeface="Times New Roman" pitchFamily="18" charset="0"/>
                <a:ea typeface="Times New Roman" pitchFamily="18" charset="0"/>
                <a:cs typeface="Times New Roman" pitchFamily="18" charset="0"/>
              </a:rPr>
              <a:t>AICHI ELHADJ </a:t>
            </a:r>
            <a:endParaRPr lang="fr-FR" sz="1400" kern="0" dirty="0">
              <a:solidFill>
                <a:sysClr val="windowText" lastClr="000000"/>
              </a:solidFill>
            </a:endParaRPr>
          </a:p>
        </p:txBody>
      </p:sp>
      <p:sp>
        <p:nvSpPr>
          <p:cNvPr id="10" name="Rectangle 9"/>
          <p:cNvSpPr/>
          <p:nvPr/>
        </p:nvSpPr>
        <p:spPr>
          <a:xfrm>
            <a:off x="929175" y="4791194"/>
            <a:ext cx="1496500" cy="338554"/>
          </a:xfrm>
          <a:prstGeom prst="rect">
            <a:avLst/>
          </a:prstGeom>
        </p:spPr>
        <p:txBody>
          <a:bodyPr wrap="none">
            <a:spAutoFit/>
          </a:bodyPr>
          <a:lstStyle/>
          <a:p>
            <a:pPr lvl="0">
              <a:lnSpc>
                <a:spcPct val="80000"/>
              </a:lnSpc>
              <a:defRPr/>
            </a:pPr>
            <a:r>
              <a:rPr lang="en-US" sz="1600" b="1" u="sng" dirty="0">
                <a:solidFill>
                  <a:schemeClr val="tx2">
                    <a:lumMod val="50000"/>
                  </a:schemeClr>
                </a:solidFill>
                <a:latin typeface="Times New Roman" pitchFamily="18" charset="0"/>
                <a:ea typeface="Times New Roman" pitchFamily="18" charset="0"/>
                <a:cs typeface="Times New Roman" pitchFamily="18" charset="0"/>
              </a:rPr>
              <a:t>Preparer</a:t>
            </a:r>
            <a:r>
              <a:rPr lang="en-US" sz="2000" b="1" u="sng" dirty="0">
                <a:solidFill>
                  <a:schemeClr val="tx2">
                    <a:lumMod val="50000"/>
                  </a:schemeClr>
                </a:solidFill>
                <a:latin typeface="Times New Roman" pitchFamily="18" charset="0"/>
                <a:ea typeface="Times New Roman" pitchFamily="18" charset="0"/>
                <a:cs typeface="Times New Roman" pitchFamily="18" charset="0"/>
              </a:rPr>
              <a:t> </a:t>
            </a:r>
            <a:r>
              <a:rPr lang="en-US" sz="1600" b="1" u="sng" dirty="0">
                <a:solidFill>
                  <a:schemeClr val="tx2">
                    <a:lumMod val="50000"/>
                  </a:schemeClr>
                </a:solidFill>
                <a:latin typeface="Times New Roman" pitchFamily="18" charset="0"/>
                <a:ea typeface="Times New Roman" pitchFamily="18" charset="0"/>
                <a:cs typeface="Times New Roman" pitchFamily="18" charset="0"/>
              </a:rPr>
              <a:t>par</a:t>
            </a:r>
            <a:r>
              <a:rPr lang="en-US" sz="2000" b="1" u="sng" dirty="0">
                <a:solidFill>
                  <a:schemeClr val="tx2">
                    <a:lumMod val="50000"/>
                  </a:schemeClr>
                </a:solidFill>
                <a:latin typeface="Times New Roman" pitchFamily="18" charset="0"/>
                <a:ea typeface="Times New Roman" pitchFamily="18" charset="0"/>
                <a:cs typeface="Times New Roman" pitchFamily="18" charset="0"/>
              </a:rPr>
              <a:t> :</a:t>
            </a:r>
          </a:p>
        </p:txBody>
      </p:sp>
      <p:pic>
        <p:nvPicPr>
          <p:cNvPr id="11" name="Picture 46"/>
          <p:cNvPicPr>
            <a:picLocks noChangeAspect="1" noChangeArrowheads="1"/>
          </p:cNvPicPr>
          <p:nvPr/>
        </p:nvPicPr>
        <p:blipFill>
          <a:blip r:embed="rId5"/>
          <a:srcRect/>
          <a:stretch>
            <a:fillRect/>
          </a:stretch>
        </p:blipFill>
        <p:spPr bwMode="auto">
          <a:xfrm flipH="1">
            <a:off x="348078" y="5512062"/>
            <a:ext cx="576263" cy="241300"/>
          </a:xfrm>
          <a:prstGeom prst="rect">
            <a:avLst/>
          </a:prstGeom>
          <a:ln/>
        </p:spPr>
        <p:style>
          <a:lnRef idx="2">
            <a:schemeClr val="accent2">
              <a:shade val="50000"/>
            </a:schemeClr>
          </a:lnRef>
          <a:fillRef idx="1">
            <a:schemeClr val="accent2"/>
          </a:fillRef>
          <a:effectRef idx="0">
            <a:schemeClr val="accent2"/>
          </a:effectRef>
          <a:fontRef idx="minor">
            <a:schemeClr val="lt1"/>
          </a:fontRef>
        </p:style>
      </p:pic>
      <p:pic>
        <p:nvPicPr>
          <p:cNvPr id="12" name="Picture 46"/>
          <p:cNvPicPr>
            <a:picLocks noChangeAspect="1" noChangeArrowheads="1"/>
          </p:cNvPicPr>
          <p:nvPr/>
        </p:nvPicPr>
        <p:blipFill>
          <a:blip r:embed="rId5"/>
          <a:srcRect/>
          <a:stretch>
            <a:fillRect/>
          </a:stretch>
        </p:blipFill>
        <p:spPr bwMode="auto">
          <a:xfrm flipH="1">
            <a:off x="352912" y="5986478"/>
            <a:ext cx="576263" cy="241300"/>
          </a:xfrm>
          <a:prstGeom prst="rect">
            <a:avLst/>
          </a:prstGeom>
          <a:ln/>
        </p:spPr>
        <p:style>
          <a:lnRef idx="2">
            <a:schemeClr val="accent2">
              <a:shade val="50000"/>
            </a:schemeClr>
          </a:lnRef>
          <a:fillRef idx="1">
            <a:schemeClr val="accent2"/>
          </a:fillRef>
          <a:effectRef idx="0">
            <a:schemeClr val="accent2"/>
          </a:effectRef>
          <a:fontRef idx="minor">
            <a:schemeClr val="lt1"/>
          </a:fontRef>
        </p:style>
      </p:pic>
      <p:sp>
        <p:nvSpPr>
          <p:cNvPr id="13" name="Rectangle 12"/>
          <p:cNvSpPr/>
          <p:nvPr/>
        </p:nvSpPr>
        <p:spPr>
          <a:xfrm>
            <a:off x="1065367" y="5433812"/>
            <a:ext cx="2415213" cy="781752"/>
          </a:xfrm>
          <a:prstGeom prst="rect">
            <a:avLst/>
          </a:prstGeom>
        </p:spPr>
        <p:txBody>
          <a:bodyPr wrap="none">
            <a:spAutoFit/>
          </a:bodyPr>
          <a:lstStyle/>
          <a:p>
            <a:pPr lvl="0">
              <a:lnSpc>
                <a:spcPct val="80000"/>
              </a:lnSpc>
              <a:defRPr/>
            </a:pPr>
            <a:r>
              <a:rPr lang="en-US" sz="1600" b="1" dirty="0">
                <a:solidFill>
                  <a:schemeClr val="tx2">
                    <a:lumMod val="50000"/>
                  </a:schemeClr>
                </a:solidFill>
                <a:latin typeface="Times New Roman" pitchFamily="18" charset="0"/>
                <a:ea typeface="Times New Roman" pitchFamily="18" charset="0"/>
                <a:cs typeface="Times New Roman" pitchFamily="18" charset="0"/>
              </a:rPr>
              <a:t>FERRAH</a:t>
            </a:r>
            <a:r>
              <a:rPr lang="en-US" sz="2000" b="1" dirty="0">
                <a:solidFill>
                  <a:schemeClr val="tx2">
                    <a:lumMod val="50000"/>
                  </a:schemeClr>
                </a:solidFill>
                <a:latin typeface="Times New Roman" pitchFamily="18" charset="0"/>
                <a:ea typeface="Times New Roman" pitchFamily="18" charset="0"/>
                <a:cs typeface="Times New Roman" pitchFamily="18" charset="0"/>
              </a:rPr>
              <a:t> </a:t>
            </a:r>
            <a:r>
              <a:rPr lang="en-US" sz="1600" b="1" dirty="0">
                <a:solidFill>
                  <a:schemeClr val="tx2">
                    <a:lumMod val="50000"/>
                  </a:schemeClr>
                </a:solidFill>
                <a:latin typeface="Times New Roman" pitchFamily="18" charset="0"/>
                <a:ea typeface="Times New Roman" pitchFamily="18" charset="0"/>
                <a:cs typeface="Times New Roman" pitchFamily="18" charset="0"/>
              </a:rPr>
              <a:t>KHALED</a:t>
            </a:r>
            <a:endParaRPr lang="en-US" sz="2000" b="1" dirty="0">
              <a:solidFill>
                <a:schemeClr val="tx2">
                  <a:lumMod val="50000"/>
                </a:schemeClr>
              </a:solidFill>
              <a:latin typeface="Times New Roman" pitchFamily="18" charset="0"/>
              <a:ea typeface="Times New Roman" pitchFamily="18" charset="0"/>
              <a:cs typeface="Times New Roman" pitchFamily="18" charset="0"/>
            </a:endParaRPr>
          </a:p>
          <a:p>
            <a:pPr lvl="0">
              <a:lnSpc>
                <a:spcPct val="80000"/>
              </a:lnSpc>
              <a:defRPr/>
            </a:pPr>
            <a:endParaRPr lang="en-US" sz="2000" b="1" kern="0" dirty="0">
              <a:solidFill>
                <a:srgbClr val="4F271C">
                  <a:lumMod val="50000"/>
                </a:srgbClr>
              </a:solidFill>
              <a:latin typeface="Garamond" pitchFamily="18" charset="0"/>
            </a:endParaRPr>
          </a:p>
          <a:p>
            <a:pPr>
              <a:lnSpc>
                <a:spcPct val="80000"/>
              </a:lnSpc>
              <a:defRPr/>
            </a:pPr>
            <a:r>
              <a:rPr lang="en-US" sz="1600" b="1" dirty="0">
                <a:solidFill>
                  <a:schemeClr val="tx2">
                    <a:lumMod val="50000"/>
                  </a:schemeClr>
                </a:solidFill>
                <a:latin typeface="Times New Roman" pitchFamily="18" charset="0"/>
                <a:ea typeface="Times New Roman" pitchFamily="18" charset="0"/>
                <a:cs typeface="Times New Roman" pitchFamily="18" charset="0"/>
              </a:rPr>
              <a:t>KHALFAOUI HICHEM </a:t>
            </a:r>
          </a:p>
        </p:txBody>
      </p:sp>
      <p:sp>
        <p:nvSpPr>
          <p:cNvPr id="14" name="Rectangle 13"/>
          <p:cNvSpPr/>
          <p:nvPr/>
        </p:nvSpPr>
        <p:spPr>
          <a:xfrm>
            <a:off x="6134539" y="4791194"/>
            <a:ext cx="1139543" cy="424796"/>
          </a:xfrm>
          <a:prstGeom prst="rect">
            <a:avLst/>
          </a:prstGeom>
        </p:spPr>
        <p:txBody>
          <a:bodyPr wrap="none">
            <a:spAutoFit/>
          </a:bodyPr>
          <a:lstStyle/>
          <a:p>
            <a:pPr>
              <a:lnSpc>
                <a:spcPct val="150000"/>
              </a:lnSpc>
              <a:defRPr/>
            </a:pPr>
            <a:r>
              <a:rPr lang="fr-FR" sz="1600" b="1" u="sng" dirty="0">
                <a:solidFill>
                  <a:schemeClr val="tx2">
                    <a:lumMod val="50000"/>
                  </a:schemeClr>
                </a:solidFill>
                <a:latin typeface="Times New Roman" pitchFamily="18" charset="0"/>
                <a:ea typeface="Times New Roman" pitchFamily="18" charset="0"/>
                <a:cs typeface="Times New Roman" pitchFamily="18" charset="0"/>
              </a:rPr>
              <a:t>Dirigé par </a:t>
            </a:r>
            <a:endParaRPr lang="fr-FR" sz="1600" b="1" u="sng" kern="0" dirty="0">
              <a:solidFill>
                <a:srgbClr val="4F271C">
                  <a:lumMod val="50000"/>
                </a:srgbClr>
              </a:solidFill>
              <a:latin typeface="Garamond" pitchFamily="18" charset="0"/>
              <a:cs typeface="Arial" charset="0"/>
            </a:endParaRPr>
          </a:p>
        </p:txBody>
      </p:sp>
      <p:sp>
        <p:nvSpPr>
          <p:cNvPr id="15" name="Rectangle 14"/>
          <p:cNvSpPr/>
          <p:nvPr/>
        </p:nvSpPr>
        <p:spPr>
          <a:xfrm>
            <a:off x="3507855" y="3059668"/>
            <a:ext cx="1056700" cy="369332"/>
          </a:xfrm>
          <a:prstGeom prst="rect">
            <a:avLst/>
          </a:prstGeom>
        </p:spPr>
        <p:txBody>
          <a:bodyPr wrap="none">
            <a:spAutoFit/>
          </a:bodyPr>
          <a:lstStyle/>
          <a:p>
            <a:r>
              <a:rPr lang="fr-FR" b="1" dirty="0" smtClean="0">
                <a:solidFill>
                  <a:schemeClr val="tx2">
                    <a:lumMod val="50000"/>
                  </a:schemeClr>
                </a:solidFill>
                <a:latin typeface="Times New Roman" pitchFamily="18" charset="0"/>
                <a:cs typeface="Times New Roman" pitchFamily="18" charset="0"/>
              </a:rPr>
              <a:t>TEME : </a:t>
            </a:r>
            <a:endParaRPr lang="fr-FR" dirty="0"/>
          </a:p>
        </p:txBody>
      </p:sp>
    </p:spTree>
    <p:extLst>
      <p:ext uri="{BB962C8B-B14F-4D97-AF65-F5344CB8AC3E}">
        <p14:creationId xmlns:p14="http://schemas.microsoft.com/office/powerpoint/2010/main" val="41041536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18592" y="130175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just">
              <a:lnSpc>
                <a:spcPct val="150000"/>
              </a:lnSpc>
              <a:spcAft>
                <a:spcPts val="0"/>
              </a:spcAft>
            </a:pPr>
            <a:r>
              <a:rPr lang="fr-FR" sz="2000" b="1" i="1" dirty="0" smtClean="0">
                <a:solidFill>
                  <a:srgbClr val="000000"/>
                </a:solidFill>
                <a:latin typeface="Bell MT" pitchFamily="18" charset="0"/>
                <a:ea typeface="Calibri"/>
                <a:cs typeface="Arial"/>
              </a:rPr>
              <a:t>On a représenté </a:t>
            </a:r>
            <a:r>
              <a:rPr lang="fr-FR" sz="2000" b="1" i="1" dirty="0">
                <a:solidFill>
                  <a:srgbClr val="000000"/>
                </a:solidFill>
                <a:latin typeface="Bell MT" pitchFamily="18" charset="0"/>
                <a:ea typeface="Calibri"/>
                <a:cs typeface="Arial"/>
              </a:rPr>
              <a:t>les différents résultats expérimentaux des essais effectués sur les bétons des différentes sables utilisées dans notre travaille à savoir : sable de réviarre1, sable de réviarre2, sable de carrière1, sable de </a:t>
            </a:r>
            <a:r>
              <a:rPr lang="fr-FR" sz="2000" b="1" i="1" dirty="0" smtClean="0">
                <a:solidFill>
                  <a:srgbClr val="000000"/>
                </a:solidFill>
                <a:latin typeface="Bell MT" pitchFamily="18" charset="0"/>
                <a:ea typeface="Calibri"/>
                <a:cs typeface="Arial"/>
              </a:rPr>
              <a:t>carrière2.</a:t>
            </a: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sp>
        <p:nvSpPr>
          <p:cNvPr id="13"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4"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5"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6"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7"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8"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9"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183936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3"/>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2" name="مستطيل مستدير الزوايا 21"/>
              <p:cNvSpPr/>
              <p:nvPr/>
            </p:nvSpPr>
            <p:spPr>
              <a:xfrm>
                <a:off x="2718592" y="118025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defRPr/>
                </a:pPr>
                <a:r>
                  <a:rPr lang="fr-FR" sz="2000" b="1" i="1" dirty="0" smtClean="0">
                    <a:solidFill>
                      <a:srgbClr val="92D050"/>
                    </a:solidFill>
                    <a:latin typeface="Bell MT" pitchFamily="18" charset="0"/>
                    <a:cs typeface="Arial" panose="020B0604020202020204" pitchFamily="34" charset="0"/>
                  </a:rPr>
                  <a:t>La </a:t>
                </a:r>
                <a:r>
                  <a:rPr lang="fr-FR" sz="2000" b="1" i="1" dirty="0">
                    <a:solidFill>
                      <a:srgbClr val="92D050"/>
                    </a:solidFill>
                    <a:latin typeface="Bell MT" pitchFamily="18" charset="0"/>
                    <a:cs typeface="Arial" panose="020B0604020202020204" pitchFamily="34" charset="0"/>
                  </a:rPr>
                  <a:t>Résistance à la compression à 28 jours</a:t>
                </a:r>
              </a:p>
              <a:p>
                <a:pPr lvl="0">
                  <a:lnSpc>
                    <a:spcPct val="115000"/>
                  </a:lnSpc>
                  <a:spcAft>
                    <a:spcPts val="1000"/>
                  </a:spcAft>
                  <a:defRPr/>
                </a:pPr>
                <a:r>
                  <a:rPr lang="fr-FR" sz="2000" b="1" i="1" dirty="0">
                    <a:solidFill>
                      <a:schemeClr val="tx1"/>
                    </a:solidFill>
                    <a:latin typeface="Bell MT" pitchFamily="18" charset="0"/>
                    <a:cs typeface="Arial" panose="020B0604020202020204" pitchFamily="34" charset="0"/>
                  </a:rPr>
                  <a:t>La résistance à la compression a été mesurée à l’âge de 28 jours sur des cubes (10x10x10) </a:t>
                </a:r>
                <a14:m>
                  <m:oMath xmlns:m="http://schemas.openxmlformats.org/officeDocument/2006/math">
                    <m:sSup>
                      <m:sSupPr>
                        <m:ctrlPr>
                          <a:rPr lang="fr-FR" sz="2000" b="1" i="1" smtClean="0">
                            <a:solidFill>
                              <a:schemeClr val="tx1"/>
                            </a:solidFill>
                            <a:latin typeface="Cambria Math"/>
                            <a:cs typeface="Arial" panose="020B0604020202020204" pitchFamily="34" charset="0"/>
                          </a:rPr>
                        </m:ctrlPr>
                      </m:sSupPr>
                      <m:e>
                        <m:r>
                          <m:rPr>
                            <m:nor/>
                          </m:rPr>
                          <a:rPr lang="fr-FR" sz="2000" b="1" i="1" dirty="0">
                            <a:solidFill>
                              <a:prstClr val="black"/>
                            </a:solidFill>
                            <a:latin typeface="Bell MT" pitchFamily="18" charset="0"/>
                            <a:cs typeface="Arial" panose="020B0604020202020204" pitchFamily="34" charset="0"/>
                          </a:rPr>
                          <m:t>cm</m:t>
                        </m:r>
                      </m:e>
                      <m:sup>
                        <m:r>
                          <a:rPr lang="fr-FR" sz="2000" b="1" i="1" smtClean="0">
                            <a:solidFill>
                              <a:schemeClr val="tx1"/>
                            </a:solidFill>
                            <a:latin typeface="Cambria Math"/>
                            <a:cs typeface="Arial" panose="020B0604020202020204" pitchFamily="34" charset="0"/>
                          </a:rPr>
                          <m:t>𝟑</m:t>
                        </m:r>
                      </m:sup>
                    </m:sSup>
                  </m:oMath>
                </a14:m>
                <a:r>
                  <a:rPr lang="fr-FR" sz="2000" b="1" i="1" dirty="0" smtClean="0">
                    <a:solidFill>
                      <a:schemeClr val="tx1"/>
                    </a:solidFill>
                    <a:latin typeface="Bell MT" pitchFamily="18" charset="0"/>
                    <a:cs typeface="Arial" panose="020B0604020202020204" pitchFamily="34" charset="0"/>
                  </a:rPr>
                  <a:t> selon </a:t>
                </a:r>
                <a:r>
                  <a:rPr lang="fr-FR" sz="2000" b="1" i="1" dirty="0">
                    <a:solidFill>
                      <a:schemeClr val="tx1"/>
                    </a:solidFill>
                    <a:latin typeface="Bell MT" pitchFamily="18" charset="0"/>
                    <a:cs typeface="Arial" panose="020B0604020202020204" pitchFamily="34" charset="0"/>
                  </a:rPr>
                  <a:t>la procédure de la norme NF P 18-406.</a:t>
                </a:r>
              </a:p>
              <a:p>
                <a:pPr lvl="0">
                  <a:lnSpc>
                    <a:spcPct val="115000"/>
                  </a:lnSpc>
                  <a:spcAft>
                    <a:spcPts val="1000"/>
                  </a:spcAft>
                </a:pPr>
                <a:endParaRPr lang="fr-FR" sz="1600" dirty="0">
                  <a:solidFill>
                    <a:schemeClr val="tx1"/>
                  </a:solidFill>
                  <a:latin typeface="Times New Roman" pitchFamily="18" charset="0"/>
                  <a:ea typeface="Calibri" pitchFamily="34" charset="0"/>
                  <a:cs typeface="Times New Roman" pitchFamily="18" charset="0"/>
                </a:endParaRPr>
              </a:p>
              <a:p>
                <a:pPr lvl="0">
                  <a:lnSpc>
                    <a:spcPct val="115000"/>
                  </a:lnSpc>
                  <a:spcAft>
                    <a:spcPts val="1000"/>
                  </a:spcAft>
                </a:pPr>
                <a:endParaRPr lang="fr-FR" sz="1600" dirty="0" smtClean="0">
                  <a:solidFill>
                    <a:schemeClr val="tx1"/>
                  </a:solidFill>
                  <a:latin typeface="Times New Roman" pitchFamily="18" charset="0"/>
                  <a:ea typeface="Calibri" pitchFamily="34" charset="0"/>
                  <a:cs typeface="Times New Roman" pitchFamily="18" charset="0"/>
                </a:endParaRPr>
              </a:p>
              <a:p>
                <a:pPr lvl="0">
                  <a:lnSpc>
                    <a:spcPct val="115000"/>
                  </a:lnSpc>
                  <a:spcAft>
                    <a:spcPts val="1000"/>
                  </a:spcAft>
                </a:pPr>
                <a:endParaRPr lang="fr-FR" sz="1600" dirty="0">
                  <a:solidFill>
                    <a:schemeClr val="tx1"/>
                  </a:solidFill>
                  <a:latin typeface="Times New Roman" pitchFamily="18" charset="0"/>
                  <a:ea typeface="Calibri" pitchFamily="34" charset="0"/>
                  <a:cs typeface="Times New Roman" pitchFamily="18" charset="0"/>
                </a:endParaRPr>
              </a:p>
              <a:p>
                <a:pPr lvl="0">
                  <a:lnSpc>
                    <a:spcPct val="115000"/>
                  </a:lnSpc>
                  <a:spcAft>
                    <a:spcPts val="1000"/>
                  </a:spcAft>
                </a:pPr>
                <a:r>
                  <a:rPr lang="fr-FR" sz="1600" dirty="0" smtClean="0">
                    <a:solidFill>
                      <a:schemeClr val="tx1"/>
                    </a:solidFill>
                    <a:latin typeface="Times New Roman" pitchFamily="18" charset="0"/>
                    <a:ea typeface="Calibri" pitchFamily="34" charset="0"/>
                    <a:cs typeface="Times New Roman" pitchFamily="18" charset="0"/>
                  </a:rPr>
                  <a:t> </a:t>
                </a:r>
                <a:r>
                  <a:rPr lang="fr-FR" sz="2000" b="1" i="1" dirty="0">
                    <a:solidFill>
                      <a:schemeClr val="tx1"/>
                    </a:solidFill>
                    <a:latin typeface="Bell MT" pitchFamily="18" charset="0"/>
                    <a:cs typeface="Arial" panose="020B0604020202020204" pitchFamily="34" charset="0"/>
                  </a:rPr>
                  <a:t>les résultats de résistance à la compression sont regroupée dans les figures </a:t>
                </a:r>
                <a:r>
                  <a:rPr lang="fr-FR" sz="2000" b="1" i="1" dirty="0" smtClean="0">
                    <a:solidFill>
                      <a:schemeClr val="tx1"/>
                    </a:solidFill>
                    <a:latin typeface="Bell MT" pitchFamily="18" charset="0"/>
                    <a:cs typeface="Arial" panose="020B0604020202020204" pitchFamily="34" charset="0"/>
                  </a:rPr>
                  <a:t>suivants : </a:t>
                </a:r>
                <a:endParaRPr lang="fr-FR" sz="2000" b="1" i="1" dirty="0">
                  <a:solidFill>
                    <a:schemeClr val="tx1"/>
                  </a:solidFill>
                  <a:latin typeface="Bell MT" pitchFamily="18" charset="0"/>
                  <a:cs typeface="Arial" panose="020B0604020202020204" pitchFamily="34" charset="0"/>
                </a:endParaRPr>
              </a:p>
              <a:p>
                <a:pPr>
                  <a:lnSpc>
                    <a:spcPct val="115000"/>
                  </a:lnSpc>
                  <a:spcAft>
                    <a:spcPts val="1000"/>
                  </a:spcAft>
                </a:pPr>
                <a:endParaRPr lang="fr-FR"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2" name="مستطيل مستدير الزوايا 21"/>
              <p:cNvSpPr>
                <a:spLocks noRot="1" noChangeAspect="1" noMove="1" noResize="1" noEditPoints="1" noAdjustHandles="1" noChangeArrowheads="1" noChangeShapeType="1" noTextEdit="1"/>
              </p:cNvSpPr>
              <p:nvPr/>
            </p:nvSpPr>
            <p:spPr>
              <a:xfrm>
                <a:off x="2718592" y="1180250"/>
                <a:ext cx="6286500" cy="5334000"/>
              </a:xfrm>
              <a:prstGeom prst="roundRect">
                <a:avLst>
                  <a:gd name="adj" fmla="val 10592"/>
                </a:avLst>
              </a:prstGeom>
              <a:blipFill rotWithShape="1">
                <a:blip r:embed="rId3"/>
                <a:stretch>
                  <a:fillRect/>
                </a:stretch>
              </a:blipFill>
              <a:effectLst>
                <a:outerShdw blurRad="63500" sx="102000" sy="102000" algn="ctr" rotWithShape="0">
                  <a:prstClr val="black">
                    <a:alpha val="40000"/>
                  </a:prstClr>
                </a:outerShdw>
              </a:effectLst>
            </p:spPr>
            <p:txBody>
              <a:bodyPr/>
              <a:lstStyle/>
              <a:p>
                <a:r>
                  <a:rPr lang="fr-FR">
                    <a:noFill/>
                  </a:rPr>
                  <a:t> </a:t>
                </a:r>
              </a:p>
            </p:txBody>
          </p:sp>
        </mc:Fallback>
      </mc:AlternateContent>
      <p:sp>
        <p:nvSpPr>
          <p:cNvPr id="26"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sp>
        <p:nvSpPr>
          <p:cNvPr id="15"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6"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7"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8"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9"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1"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7"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8038698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5"/>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down)">
                                      <p:cBhvr>
                                        <p:cTn id="15" dur="580">
                                          <p:stCondLst>
                                            <p:cond delay="0"/>
                                          </p:stCondLst>
                                        </p:cTn>
                                        <p:tgtEl>
                                          <p:spTgt spid="22">
                                            <p:txEl>
                                              <p:pRg st="0" end="0"/>
                                            </p:txEl>
                                          </p:spTgt>
                                        </p:tgtEl>
                                      </p:cBhvr>
                                    </p:animEffect>
                                    <p:anim calcmode="lin" valueType="num">
                                      <p:cBhvr>
                                        <p:cTn id="16" dur="1822" tmFilter="0,0; 0.14,0.36; 0.43,0.73; 0.71,0.91; 1.0,1.0">
                                          <p:stCondLst>
                                            <p:cond delay="0"/>
                                          </p:stCondLst>
                                        </p:cTn>
                                        <p:tgtEl>
                                          <p:spTgt spid="22">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2">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2">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2">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2">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22">
                                            <p:txEl>
                                              <p:pRg st="0" end="0"/>
                                            </p:txEl>
                                          </p:spTgt>
                                        </p:tgtEl>
                                      </p:cBhvr>
                                      <p:to x="100000" y="60000"/>
                                    </p:animScale>
                                    <p:animScale>
                                      <p:cBhvr>
                                        <p:cTn id="22" dur="166" decel="50000">
                                          <p:stCondLst>
                                            <p:cond delay="676"/>
                                          </p:stCondLst>
                                        </p:cTn>
                                        <p:tgtEl>
                                          <p:spTgt spid="22">
                                            <p:txEl>
                                              <p:pRg st="0" end="0"/>
                                            </p:txEl>
                                          </p:spTgt>
                                        </p:tgtEl>
                                      </p:cBhvr>
                                      <p:to x="100000" y="100000"/>
                                    </p:animScale>
                                    <p:animScale>
                                      <p:cBhvr>
                                        <p:cTn id="23" dur="26">
                                          <p:stCondLst>
                                            <p:cond delay="1312"/>
                                          </p:stCondLst>
                                        </p:cTn>
                                        <p:tgtEl>
                                          <p:spTgt spid="22">
                                            <p:txEl>
                                              <p:pRg st="0" end="0"/>
                                            </p:txEl>
                                          </p:spTgt>
                                        </p:tgtEl>
                                      </p:cBhvr>
                                      <p:to x="100000" y="80000"/>
                                    </p:animScale>
                                    <p:animScale>
                                      <p:cBhvr>
                                        <p:cTn id="24" dur="166" decel="50000">
                                          <p:stCondLst>
                                            <p:cond delay="1338"/>
                                          </p:stCondLst>
                                        </p:cTn>
                                        <p:tgtEl>
                                          <p:spTgt spid="22">
                                            <p:txEl>
                                              <p:pRg st="0" end="0"/>
                                            </p:txEl>
                                          </p:spTgt>
                                        </p:tgtEl>
                                      </p:cBhvr>
                                      <p:to x="100000" y="100000"/>
                                    </p:animScale>
                                    <p:animScale>
                                      <p:cBhvr>
                                        <p:cTn id="25" dur="26">
                                          <p:stCondLst>
                                            <p:cond delay="1642"/>
                                          </p:stCondLst>
                                        </p:cTn>
                                        <p:tgtEl>
                                          <p:spTgt spid="22">
                                            <p:txEl>
                                              <p:pRg st="0" end="0"/>
                                            </p:txEl>
                                          </p:spTgt>
                                        </p:tgtEl>
                                      </p:cBhvr>
                                      <p:to x="100000" y="90000"/>
                                    </p:animScale>
                                    <p:animScale>
                                      <p:cBhvr>
                                        <p:cTn id="26" dur="166" decel="50000">
                                          <p:stCondLst>
                                            <p:cond delay="1668"/>
                                          </p:stCondLst>
                                        </p:cTn>
                                        <p:tgtEl>
                                          <p:spTgt spid="22">
                                            <p:txEl>
                                              <p:pRg st="0" end="0"/>
                                            </p:txEl>
                                          </p:spTgt>
                                        </p:tgtEl>
                                      </p:cBhvr>
                                      <p:to x="100000" y="100000"/>
                                    </p:animScale>
                                    <p:animScale>
                                      <p:cBhvr>
                                        <p:cTn id="27" dur="26">
                                          <p:stCondLst>
                                            <p:cond delay="1808"/>
                                          </p:stCondLst>
                                        </p:cTn>
                                        <p:tgtEl>
                                          <p:spTgt spid="22">
                                            <p:txEl>
                                              <p:pRg st="0" end="0"/>
                                            </p:txEl>
                                          </p:spTgt>
                                        </p:tgtEl>
                                      </p:cBhvr>
                                      <p:to x="100000" y="95000"/>
                                    </p:animScale>
                                    <p:animScale>
                                      <p:cBhvr>
                                        <p:cTn id="28" dur="166" decel="50000">
                                          <p:stCondLst>
                                            <p:cond delay="1834"/>
                                          </p:stCondLst>
                                        </p:cTn>
                                        <p:tgtEl>
                                          <p:spTgt spid="22">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22">
                                            <p:txEl>
                                              <p:pRg st="1" end="1"/>
                                            </p:txEl>
                                          </p:spTgt>
                                        </p:tgtEl>
                                        <p:attrNameLst>
                                          <p:attrName>style.visibility</p:attrName>
                                        </p:attrNameLst>
                                      </p:cBhvr>
                                      <p:to>
                                        <p:strVal val="visible"/>
                                      </p:to>
                                    </p:set>
                                    <p:animEffect transition="in" filter="circle(in)">
                                      <p:cBhvr>
                                        <p:cTn id="33" dur="2000"/>
                                        <p:tgtEl>
                                          <p:spTgt spid="22">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2">
                                            <p:txEl>
                                              <p:pRg st="5" end="5"/>
                                            </p:txEl>
                                          </p:spTgt>
                                        </p:tgtEl>
                                        <p:attrNameLst>
                                          <p:attrName>style.visibility</p:attrName>
                                        </p:attrNameLst>
                                      </p:cBhvr>
                                      <p:to>
                                        <p:strVal val="visible"/>
                                      </p:to>
                                    </p:set>
                                    <p:anim calcmode="lin" valueType="num">
                                      <p:cBhvr additive="base">
                                        <p:cTn id="38" dur="500" fill="hold"/>
                                        <p:tgtEl>
                                          <p:spTgt spid="22">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endParaRPr lang="fr-FR"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graphicFrame>
        <p:nvGraphicFramePr>
          <p:cNvPr id="13" name="Graphique 12"/>
          <p:cNvGraphicFramePr/>
          <p:nvPr>
            <p:extLst>
              <p:ext uri="{D42A27DB-BD31-4B8C-83A1-F6EECF244321}">
                <p14:modId xmlns:p14="http://schemas.microsoft.com/office/powerpoint/2010/main" val="3562198747"/>
              </p:ext>
            </p:extLst>
          </p:nvPr>
        </p:nvGraphicFramePr>
        <p:xfrm>
          <a:off x="2827339" y="1484784"/>
          <a:ext cx="5873316" cy="3960052"/>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p:cNvSpPr/>
          <p:nvPr/>
        </p:nvSpPr>
        <p:spPr>
          <a:xfrm>
            <a:off x="2627784" y="5643270"/>
            <a:ext cx="6336704" cy="707886"/>
          </a:xfrm>
          <a:prstGeom prst="rect">
            <a:avLst/>
          </a:prstGeom>
        </p:spPr>
        <p:txBody>
          <a:bodyPr wrap="square">
            <a:spAutoFit/>
          </a:bodyPr>
          <a:lstStyle/>
          <a:p>
            <a:pPr algn="ctr">
              <a:spcAft>
                <a:spcPts val="1000"/>
              </a:spcAft>
              <a:defRPr/>
            </a:pPr>
            <a:r>
              <a:rPr lang="fr-FR" sz="2000" b="1" i="1" dirty="0">
                <a:latin typeface="Bell MT" pitchFamily="18" charset="0"/>
                <a:cs typeface="Arial" panose="020B0604020202020204" pitchFamily="34" charset="0"/>
              </a:rPr>
              <a:t>Figure </a:t>
            </a:r>
            <a:r>
              <a:rPr lang="fr-FR" sz="2000" b="1" i="1" dirty="0" smtClean="0">
                <a:latin typeface="Bell MT" pitchFamily="18" charset="0"/>
                <a:cs typeface="Arial" panose="020B0604020202020204" pitchFamily="34" charset="0"/>
              </a:rPr>
              <a:t>:la </a:t>
            </a:r>
            <a:r>
              <a:rPr lang="fr-FR" sz="2000" b="1" i="1" dirty="0">
                <a:latin typeface="Bell MT" pitchFamily="18" charset="0"/>
                <a:cs typeface="Arial" panose="020B0604020202020204" pitchFamily="34" charset="0"/>
              </a:rPr>
              <a:t>résistance à la compression </a:t>
            </a:r>
            <a:r>
              <a:rPr lang="fr-FR" sz="2000" b="1" i="1" dirty="0" smtClean="0">
                <a:latin typeface="Bell MT" pitchFamily="18" charset="0"/>
                <a:cs typeface="Arial" panose="020B0604020202020204" pitchFamily="34" charset="0"/>
              </a:rPr>
              <a:t>du béton ordinaire </a:t>
            </a:r>
            <a:r>
              <a:rPr lang="fr-FR" sz="2000" b="1" i="1" dirty="0">
                <a:latin typeface="Bell MT" pitchFamily="18" charset="0"/>
                <a:cs typeface="Arial" panose="020B0604020202020204" pitchFamily="34" charset="0"/>
              </a:rPr>
              <a:t>des différents sables </a:t>
            </a:r>
          </a:p>
        </p:txBody>
      </p:sp>
      <p:sp>
        <p:nvSpPr>
          <p:cNvPr id="15"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6"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7"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8"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9"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0"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1"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334097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5"/>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anim calcmode="lin" valueType="num">
                                      <p:cBhvr>
                                        <p:cTn id="16" dur="2000" fill="hold"/>
                                        <p:tgtEl>
                                          <p:spTgt spid="13"/>
                                        </p:tgtEl>
                                        <p:attrNameLst>
                                          <p:attrName>ppt_w</p:attrName>
                                        </p:attrNameLst>
                                      </p:cBhvr>
                                      <p:tavLst>
                                        <p:tav tm="0" fmla="#ppt_w*sin(2.5*pi*$)">
                                          <p:val>
                                            <p:fltVal val="0"/>
                                          </p:val>
                                        </p:tav>
                                        <p:tav tm="100000">
                                          <p:val>
                                            <p:fltVal val="1"/>
                                          </p:val>
                                        </p:tav>
                                      </p:tavLst>
                                    </p:anim>
                                    <p:anim calcmode="lin" valueType="num">
                                      <p:cBhvr>
                                        <p:cTn id="17"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fade">
                                      <p:cBhvr>
                                        <p:cTn id="22" dur="1000"/>
                                        <p:tgtEl>
                                          <p:spTgt spid="14">
                                            <p:txEl>
                                              <p:pRg st="0" end="0"/>
                                            </p:txEl>
                                          </p:spTgt>
                                        </p:tgtEl>
                                      </p:cBhvr>
                                    </p:animEffect>
                                    <p:anim calcmode="lin" valueType="num">
                                      <p:cBhvr>
                                        <p:cTn id="2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13" grpId="0">
        <p:bldAsOne/>
      </p:bldGraphic>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sp>
        <p:nvSpPr>
          <p:cNvPr id="5"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6"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7"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8"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9"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0"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1"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12"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spcAft>
                <a:spcPts val="0"/>
              </a:spcAft>
              <a:defRPr/>
            </a:pPr>
            <a:endParaRPr lang="fr-FR" sz="2000" b="1" i="1" dirty="0">
              <a:solidFill>
                <a:schemeClr val="tx1"/>
              </a:solidFill>
              <a:latin typeface="Bell MT" pitchFamily="18" charset="0"/>
              <a:cs typeface="Arial" panose="020B0604020202020204" pitchFamily="34" charset="0"/>
            </a:endParaRPr>
          </a:p>
          <a:p>
            <a:pPr lvl="0" indent="-342900">
              <a:lnSpc>
                <a:spcPct val="150000"/>
              </a:lnSpc>
              <a:spcAft>
                <a:spcPts val="0"/>
              </a:spcAft>
              <a:buClr>
                <a:srgbClr val="002060"/>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la résistance à la compression  augmente avec le dosage en ciment dans tous les bétons des différentes sables étudies.</a:t>
            </a:r>
          </a:p>
          <a:p>
            <a:pPr lvl="0" indent="-342900">
              <a:lnSpc>
                <a:spcPct val="150000"/>
              </a:lnSpc>
              <a:spcAft>
                <a:spcPts val="0"/>
              </a:spcAft>
              <a:buClr>
                <a:srgbClr val="002060"/>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Les résistances à la compression </a:t>
            </a:r>
            <a:r>
              <a:rPr lang="fr-FR" sz="2000" b="1" i="1" dirty="0" smtClean="0">
                <a:solidFill>
                  <a:schemeClr val="tx1"/>
                </a:solidFill>
                <a:latin typeface="Bell MT" pitchFamily="18" charset="0"/>
                <a:cs typeface="Arial" panose="020B0604020202020204" pitchFamily="34" charset="0"/>
              </a:rPr>
              <a:t>du béton </a:t>
            </a:r>
            <a:r>
              <a:rPr lang="fr-FR" sz="2000" b="1" i="1" dirty="0">
                <a:solidFill>
                  <a:schemeClr val="tx1"/>
                </a:solidFill>
                <a:latin typeface="Bell MT" pitchFamily="18" charset="0"/>
                <a:cs typeface="Arial" panose="020B0604020202020204" pitchFamily="34" charset="0"/>
              </a:rPr>
              <a:t>ordinaire </a:t>
            </a:r>
            <a:r>
              <a:rPr lang="fr-FR" sz="2000" b="1" i="1" dirty="0" smtClean="0">
                <a:solidFill>
                  <a:schemeClr val="tx1"/>
                </a:solidFill>
                <a:latin typeface="Bell MT" pitchFamily="18" charset="0"/>
                <a:cs typeface="Arial" panose="020B0604020202020204" pitchFamily="34" charset="0"/>
              </a:rPr>
              <a:t>obtenues </a:t>
            </a:r>
            <a:r>
              <a:rPr lang="fr-FR" sz="2000" b="1" i="1" dirty="0">
                <a:solidFill>
                  <a:schemeClr val="tx1"/>
                </a:solidFill>
                <a:latin typeface="Bell MT" pitchFamily="18" charset="0"/>
                <a:cs typeface="Arial" panose="020B0604020202020204" pitchFamily="34" charset="0"/>
              </a:rPr>
              <a:t>sont acceptables sauf  le béton  B (SR2/SC1)  elle est faible. Et que BSC1donne une meilleur résistance</a:t>
            </a:r>
          </a:p>
        </p:txBody>
      </p:sp>
    </p:spTree>
    <p:extLst>
      <p:ext uri="{BB962C8B-B14F-4D97-AF65-F5344CB8AC3E}">
        <p14:creationId xmlns:p14="http://schemas.microsoft.com/office/powerpoint/2010/main" val="2228060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3.33333E-6 4.07407E-6 L 3.33333E-6 -0.18797 " pathEditMode="relative" rAng="0" ptsTypes="AA">
                                      <p:cBhvr>
                                        <p:cTn id="6" dur="2000" fill="hold"/>
                                        <p:tgtEl>
                                          <p:spTgt spid="5"/>
                                        </p:tgtEl>
                                        <p:attrNameLst>
                                          <p:attrName>ppt_x</p:attrName>
                                          <p:attrName>ppt_y</p:attrName>
                                        </p:attrNameLst>
                                      </p:cBhvr>
                                      <p:rCtr x="0" y="-9398"/>
                                    </p:animMotion>
                                  </p:childTnLst>
                                </p:cTn>
                              </p:par>
                              <p:par>
                                <p:cTn id="7" presetID="16" presetClass="entr" presetSubtype="21"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barn(inVertical)">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2">
                                            <p:txEl>
                                              <p:pRg st="1" end="1"/>
                                            </p:txEl>
                                          </p:spTgt>
                                        </p:tgtEl>
                                        <p:attrNameLst>
                                          <p:attrName>style.visibility</p:attrName>
                                        </p:attrNameLst>
                                      </p:cBhvr>
                                      <p:to>
                                        <p:strVal val="visible"/>
                                      </p:to>
                                    </p:set>
                                    <p:animEffect transition="in" filter="circle(in)">
                                      <p:cBhvr>
                                        <p:cTn id="14" dur="2000"/>
                                        <p:tgtEl>
                                          <p:spTgt spid="12">
                                            <p:txEl>
                                              <p:pRg st="1" end="1"/>
                                            </p:txEl>
                                          </p:spTgt>
                                        </p:tgtEl>
                                      </p:cBhvr>
                                    </p:animEffect>
                                  </p:childTnLst>
                                </p:cTn>
                              </p:par>
                              <p:par>
                                <p:cTn id="15" presetID="6" presetClass="entr" presetSubtype="16" fill="hold" nodeType="with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circle(in)">
                                      <p:cBhvr>
                                        <p:cTn id="17" dur="20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endParaRPr lang="fr-FR"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graphicFrame>
        <p:nvGraphicFramePr>
          <p:cNvPr id="13" name="Graphique 12"/>
          <p:cNvGraphicFramePr/>
          <p:nvPr>
            <p:extLst>
              <p:ext uri="{D42A27DB-BD31-4B8C-83A1-F6EECF244321}">
                <p14:modId xmlns:p14="http://schemas.microsoft.com/office/powerpoint/2010/main" val="3833190264"/>
              </p:ext>
            </p:extLst>
          </p:nvPr>
        </p:nvGraphicFramePr>
        <p:xfrm>
          <a:off x="2827338" y="1412776"/>
          <a:ext cx="5970298" cy="3810388"/>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p:cNvSpPr/>
          <p:nvPr/>
        </p:nvSpPr>
        <p:spPr>
          <a:xfrm>
            <a:off x="3059831" y="5373216"/>
            <a:ext cx="5683187" cy="707886"/>
          </a:xfrm>
          <a:prstGeom prst="rect">
            <a:avLst/>
          </a:prstGeom>
        </p:spPr>
        <p:txBody>
          <a:bodyPr wrap="square">
            <a:spAutoFit/>
          </a:bodyPr>
          <a:lstStyle/>
          <a:p>
            <a:pPr algn="ctr">
              <a:spcAft>
                <a:spcPts val="1000"/>
              </a:spcAft>
              <a:defRPr/>
            </a:pPr>
            <a:r>
              <a:rPr lang="fr-FR" sz="2000" b="1" i="1" dirty="0">
                <a:latin typeface="Bell MT" pitchFamily="18" charset="0"/>
                <a:cs typeface="Arial" panose="020B0604020202020204" pitchFamily="34" charset="0"/>
              </a:rPr>
              <a:t>Figure :</a:t>
            </a:r>
            <a:r>
              <a:rPr lang="fr-FR" sz="2000" b="1" i="1" dirty="0" smtClean="0">
                <a:latin typeface="Bell MT" pitchFamily="18" charset="0"/>
                <a:cs typeface="Arial" panose="020B0604020202020204" pitchFamily="34" charset="0"/>
              </a:rPr>
              <a:t> </a:t>
            </a:r>
            <a:r>
              <a:rPr lang="fr-FR" sz="2000" b="1" i="1" dirty="0">
                <a:latin typeface="Bell MT" pitchFamily="18" charset="0"/>
                <a:cs typeface="Arial" panose="020B0604020202020204" pitchFamily="34" charset="0"/>
              </a:rPr>
              <a:t>La Résistance à la compression des différents bétons de sable</a:t>
            </a:r>
          </a:p>
        </p:txBody>
      </p:sp>
      <p:sp>
        <p:nvSpPr>
          <p:cNvPr id="18"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9"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20"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1"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2"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3"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4"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3390005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8"/>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anim calcmode="lin" valueType="num">
                                      <p:cBhvr>
                                        <p:cTn id="16" dur="2000" fill="hold"/>
                                        <p:tgtEl>
                                          <p:spTgt spid="13"/>
                                        </p:tgtEl>
                                        <p:attrNameLst>
                                          <p:attrName>ppt_w</p:attrName>
                                        </p:attrNameLst>
                                      </p:cBhvr>
                                      <p:tavLst>
                                        <p:tav tm="0" fmla="#ppt_w*sin(2.5*pi*$)">
                                          <p:val>
                                            <p:fltVal val="0"/>
                                          </p:val>
                                        </p:tav>
                                        <p:tav tm="100000">
                                          <p:val>
                                            <p:fltVal val="1"/>
                                          </p:val>
                                        </p:tav>
                                      </p:tavLst>
                                    </p:anim>
                                    <p:anim calcmode="lin" valueType="num">
                                      <p:cBhvr>
                                        <p:cTn id="17"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fade">
                                      <p:cBhvr>
                                        <p:cTn id="22" dur="1000"/>
                                        <p:tgtEl>
                                          <p:spTgt spid="14">
                                            <p:txEl>
                                              <p:pRg st="0" end="0"/>
                                            </p:txEl>
                                          </p:spTgt>
                                        </p:tgtEl>
                                      </p:cBhvr>
                                    </p:animEffect>
                                    <p:anim calcmode="lin" valueType="num">
                                      <p:cBhvr>
                                        <p:cTn id="2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13" grpId="0">
        <p:bldAsOne/>
      </p:bldGraphic>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lvl="0" indent="-342900">
              <a:lnSpc>
                <a:spcPct val="150000"/>
              </a:lnSpc>
              <a:spcAft>
                <a:spcPts val="0"/>
              </a:spcAft>
              <a:buClr>
                <a:srgbClr val="002060"/>
              </a:buClr>
              <a:buFont typeface="Wingdings" pitchFamily="2" charset="2"/>
              <a:buChar char="v"/>
              <a:defRPr/>
            </a:pPr>
            <a:r>
              <a:rPr lang="fr-FR" sz="2000" b="1" i="1" dirty="0" smtClean="0">
                <a:solidFill>
                  <a:schemeClr val="tx1"/>
                </a:solidFill>
                <a:latin typeface="Bell MT" pitchFamily="18" charset="0"/>
                <a:cs typeface="Arial" panose="020B0604020202020204" pitchFamily="34" charset="0"/>
              </a:rPr>
              <a:t> </a:t>
            </a:r>
            <a:r>
              <a:rPr lang="fr-FR" sz="2000" b="1" i="1" dirty="0">
                <a:solidFill>
                  <a:schemeClr val="tx1"/>
                </a:solidFill>
                <a:latin typeface="Bell MT" pitchFamily="18" charset="0"/>
                <a:cs typeface="Arial" panose="020B0604020202020204" pitchFamily="34" charset="0"/>
              </a:rPr>
              <a:t>L</a:t>
            </a:r>
            <a:r>
              <a:rPr lang="fr-FR" sz="2000" b="1" i="1" dirty="0" smtClean="0">
                <a:solidFill>
                  <a:schemeClr val="tx1"/>
                </a:solidFill>
                <a:latin typeface="Bell MT" pitchFamily="18" charset="0"/>
                <a:cs typeface="Arial" panose="020B0604020202020204" pitchFamily="34" charset="0"/>
              </a:rPr>
              <a:t>a </a:t>
            </a:r>
            <a:r>
              <a:rPr lang="fr-FR" sz="2000" b="1" i="1" dirty="0">
                <a:solidFill>
                  <a:schemeClr val="tx1"/>
                </a:solidFill>
                <a:latin typeface="Bell MT" pitchFamily="18" charset="0"/>
                <a:cs typeface="Arial" panose="020B0604020202020204" pitchFamily="34" charset="0"/>
              </a:rPr>
              <a:t>résistance à la compression à 28 j </a:t>
            </a:r>
            <a:r>
              <a:rPr lang="fr-FR" sz="2000" b="1" i="1" dirty="0" smtClean="0">
                <a:solidFill>
                  <a:schemeClr val="tx1"/>
                </a:solidFill>
                <a:latin typeface="Bell MT" pitchFamily="18" charset="0"/>
                <a:cs typeface="Arial" panose="020B0604020202020204" pitchFamily="34" charset="0"/>
              </a:rPr>
              <a:t>du </a:t>
            </a:r>
            <a:r>
              <a:rPr lang="fr-FR" sz="2000" b="1" i="1" dirty="0">
                <a:solidFill>
                  <a:schemeClr val="tx1"/>
                </a:solidFill>
                <a:latin typeface="Bell MT" pitchFamily="18" charset="0"/>
                <a:cs typeface="Arial" panose="020B0604020202020204" pitchFamily="34" charset="0"/>
              </a:rPr>
              <a:t>béton </a:t>
            </a:r>
            <a:r>
              <a:rPr lang="fr-FR" sz="2000" b="1" i="1" dirty="0" smtClean="0">
                <a:solidFill>
                  <a:schemeClr val="tx1"/>
                </a:solidFill>
                <a:latin typeface="Bell MT" pitchFamily="18" charset="0"/>
                <a:cs typeface="Arial" panose="020B0604020202020204" pitchFamily="34" charset="0"/>
              </a:rPr>
              <a:t>de sable  </a:t>
            </a:r>
            <a:r>
              <a:rPr lang="fr-FR" sz="2000" b="1" i="1" dirty="0">
                <a:solidFill>
                  <a:schemeClr val="tx1"/>
                </a:solidFill>
                <a:latin typeface="Bell MT" pitchFamily="18" charset="0"/>
                <a:cs typeface="Arial" panose="020B0604020202020204" pitchFamily="34" charset="0"/>
              </a:rPr>
              <a:t>est proportionnelle avec dosage de ciment.</a:t>
            </a:r>
          </a:p>
          <a:p>
            <a:pPr lvl="0" indent="-342900">
              <a:lnSpc>
                <a:spcPct val="150000"/>
              </a:lnSpc>
              <a:spcAft>
                <a:spcPts val="0"/>
              </a:spcAft>
              <a:buClr>
                <a:srgbClr val="002060"/>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Ils est possible de fabriquer un béton de sable à base des sables de carriére2 , de mélange </a:t>
            </a:r>
            <a:r>
              <a:rPr lang="fr-FR" sz="2000" b="1" i="1" dirty="0" smtClean="0">
                <a:solidFill>
                  <a:schemeClr val="tx1"/>
                </a:solidFill>
                <a:latin typeface="Bell MT" pitchFamily="18" charset="0"/>
                <a:cs typeface="Arial" panose="020B0604020202020204" pitchFamily="34" charset="0"/>
              </a:rPr>
              <a:t> sable riviére1 </a:t>
            </a:r>
            <a:r>
              <a:rPr lang="fr-FR" sz="2000" b="1" i="1" dirty="0">
                <a:solidFill>
                  <a:schemeClr val="tx1"/>
                </a:solidFill>
                <a:latin typeface="Bell MT" pitchFamily="18" charset="0"/>
                <a:cs typeface="Arial" panose="020B0604020202020204" pitchFamily="34" charset="0"/>
              </a:rPr>
              <a:t>et carriérie1 et un béton à base de sable </a:t>
            </a:r>
            <a:r>
              <a:rPr lang="fr-FR" sz="2000" b="1" i="1" dirty="0" smtClean="0">
                <a:solidFill>
                  <a:schemeClr val="tx1"/>
                </a:solidFill>
                <a:latin typeface="Bell MT" pitchFamily="18" charset="0"/>
                <a:cs typeface="Arial" panose="020B0604020202020204" pitchFamily="34" charset="0"/>
              </a:rPr>
              <a:t> </a:t>
            </a:r>
            <a:r>
              <a:rPr lang="fr-FR" sz="2000" b="1" i="1" dirty="0">
                <a:solidFill>
                  <a:schemeClr val="tx1"/>
                </a:solidFill>
                <a:latin typeface="Bell MT" pitchFamily="18" charset="0"/>
                <a:cs typeface="Arial" panose="020B0604020202020204" pitchFamily="34" charset="0"/>
              </a:rPr>
              <a:t>riviére1 et </a:t>
            </a:r>
            <a:r>
              <a:rPr lang="fr-FR" sz="2000" b="1" i="1" dirty="0" smtClean="0">
                <a:solidFill>
                  <a:schemeClr val="tx1"/>
                </a:solidFill>
                <a:latin typeface="Bell MT" pitchFamily="18" charset="0"/>
                <a:cs typeface="Arial" panose="020B0604020202020204" pitchFamily="34" charset="0"/>
              </a:rPr>
              <a:t> </a:t>
            </a:r>
            <a:r>
              <a:rPr lang="fr-FR" sz="2000" b="1" i="1" dirty="0">
                <a:solidFill>
                  <a:schemeClr val="tx1"/>
                </a:solidFill>
                <a:latin typeface="Bell MT" pitchFamily="18" charset="0"/>
                <a:cs typeface="Arial" panose="020B0604020202020204" pitchFamily="34" charset="0"/>
              </a:rPr>
              <a:t>carriére2  avec des propriétés physiques et mécaniques comparable à celle du béton ordinaire</a:t>
            </a: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sp>
        <p:nvSpPr>
          <p:cNvPr id="13"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4"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5"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6"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7"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8"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9"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2566389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3"/>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circle(in)">
                                      <p:cBhvr>
                                        <p:cTn id="15" dur="2000"/>
                                        <p:tgtEl>
                                          <p:spTgt spid="4">
                                            <p:txEl>
                                              <p:pRg st="0" end="0"/>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circle(in)">
                                      <p:cBhvr>
                                        <p:cTn id="18"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05748" y="130175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endParaRPr lang="fr-FR"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graphicFrame>
        <p:nvGraphicFramePr>
          <p:cNvPr id="13" name="Graphique 12"/>
          <p:cNvGraphicFramePr/>
          <p:nvPr>
            <p:extLst>
              <p:ext uri="{D42A27DB-BD31-4B8C-83A1-F6EECF244321}">
                <p14:modId xmlns:p14="http://schemas.microsoft.com/office/powerpoint/2010/main" val="2211129788"/>
              </p:ext>
            </p:extLst>
          </p:nvPr>
        </p:nvGraphicFramePr>
        <p:xfrm>
          <a:off x="2827339" y="1917290"/>
          <a:ext cx="6025344" cy="3690686"/>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p:cNvSpPr/>
          <p:nvPr/>
        </p:nvSpPr>
        <p:spPr>
          <a:xfrm>
            <a:off x="2718592" y="5714923"/>
            <a:ext cx="6228692" cy="707886"/>
          </a:xfrm>
          <a:prstGeom prst="rect">
            <a:avLst/>
          </a:prstGeom>
        </p:spPr>
        <p:txBody>
          <a:bodyPr wrap="square">
            <a:spAutoFit/>
          </a:bodyPr>
          <a:lstStyle/>
          <a:p>
            <a:pPr algn="ctr">
              <a:spcAft>
                <a:spcPts val="1000"/>
              </a:spcAft>
              <a:defRPr/>
            </a:pPr>
            <a:r>
              <a:rPr lang="fr-FR" sz="2000" b="1" i="1" dirty="0">
                <a:latin typeface="Bell MT" pitchFamily="18" charset="0"/>
                <a:cs typeface="Arial" panose="020B0604020202020204" pitchFamily="34" charset="0"/>
              </a:rPr>
              <a:t>Figure </a:t>
            </a:r>
            <a:r>
              <a:rPr lang="fr-FR" sz="2000" b="1" i="1" dirty="0" smtClean="0">
                <a:latin typeface="Bell MT" pitchFamily="18" charset="0"/>
                <a:cs typeface="Arial" panose="020B0604020202020204" pitchFamily="34" charset="0"/>
              </a:rPr>
              <a:t>: Effet </a:t>
            </a:r>
            <a:r>
              <a:rPr lang="fr-FR" sz="2000" b="1" i="1" dirty="0">
                <a:latin typeface="Bell MT" pitchFamily="18" charset="0"/>
                <a:cs typeface="Arial" panose="020B0604020202020204" pitchFamily="34" charset="0"/>
              </a:rPr>
              <a:t>de laitier sur la résistance mécanique des différents mélanges</a:t>
            </a:r>
          </a:p>
        </p:txBody>
      </p:sp>
      <p:sp>
        <p:nvSpPr>
          <p:cNvPr id="15"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6"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7"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8"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9"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0"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1"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22" name="Rectangle 21"/>
          <p:cNvSpPr/>
          <p:nvPr/>
        </p:nvSpPr>
        <p:spPr>
          <a:xfrm>
            <a:off x="2923309" y="1415068"/>
            <a:ext cx="5929746" cy="400110"/>
          </a:xfrm>
          <a:prstGeom prst="rect">
            <a:avLst/>
          </a:prstGeom>
        </p:spPr>
        <p:txBody>
          <a:bodyPr wrap="square">
            <a:spAutoFit/>
          </a:bodyPr>
          <a:lstStyle/>
          <a:p>
            <a:r>
              <a:rPr lang="fr-FR" sz="2000" b="1" i="1" dirty="0">
                <a:solidFill>
                  <a:srgbClr val="0070C0"/>
                </a:solidFill>
                <a:latin typeface="Bell MT" pitchFamily="18" charset="0"/>
                <a:cs typeface="Arial" panose="020B0604020202020204" pitchFamily="34" charset="0"/>
              </a:rPr>
              <a:t>Effet de laitier  sur la résistance du béton de sable</a:t>
            </a:r>
          </a:p>
        </p:txBody>
      </p:sp>
    </p:spTree>
    <p:extLst>
      <p:ext uri="{BB962C8B-B14F-4D97-AF65-F5344CB8AC3E}">
        <p14:creationId xmlns:p14="http://schemas.microsoft.com/office/powerpoint/2010/main" val="127827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5"/>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80">
                                          <p:stCondLst>
                                            <p:cond delay="0"/>
                                          </p:stCondLst>
                                        </p:cTn>
                                        <p:tgtEl>
                                          <p:spTgt spid="22"/>
                                        </p:tgtEl>
                                      </p:cBhvr>
                                    </p:animEffect>
                                    <p:anim calcmode="lin" valueType="num">
                                      <p:cBhvr>
                                        <p:cTn id="16"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1" dur="26">
                                          <p:stCondLst>
                                            <p:cond delay="650"/>
                                          </p:stCondLst>
                                        </p:cTn>
                                        <p:tgtEl>
                                          <p:spTgt spid="22"/>
                                        </p:tgtEl>
                                      </p:cBhvr>
                                      <p:to x="100000" y="60000"/>
                                    </p:animScale>
                                    <p:animScale>
                                      <p:cBhvr>
                                        <p:cTn id="22" dur="166" decel="50000">
                                          <p:stCondLst>
                                            <p:cond delay="676"/>
                                          </p:stCondLst>
                                        </p:cTn>
                                        <p:tgtEl>
                                          <p:spTgt spid="22"/>
                                        </p:tgtEl>
                                      </p:cBhvr>
                                      <p:to x="100000" y="100000"/>
                                    </p:animScale>
                                    <p:animScale>
                                      <p:cBhvr>
                                        <p:cTn id="23" dur="26">
                                          <p:stCondLst>
                                            <p:cond delay="1312"/>
                                          </p:stCondLst>
                                        </p:cTn>
                                        <p:tgtEl>
                                          <p:spTgt spid="22"/>
                                        </p:tgtEl>
                                      </p:cBhvr>
                                      <p:to x="100000" y="80000"/>
                                    </p:animScale>
                                    <p:animScale>
                                      <p:cBhvr>
                                        <p:cTn id="24" dur="166" decel="50000">
                                          <p:stCondLst>
                                            <p:cond delay="1338"/>
                                          </p:stCondLst>
                                        </p:cTn>
                                        <p:tgtEl>
                                          <p:spTgt spid="22"/>
                                        </p:tgtEl>
                                      </p:cBhvr>
                                      <p:to x="100000" y="100000"/>
                                    </p:animScale>
                                    <p:animScale>
                                      <p:cBhvr>
                                        <p:cTn id="25" dur="26">
                                          <p:stCondLst>
                                            <p:cond delay="1642"/>
                                          </p:stCondLst>
                                        </p:cTn>
                                        <p:tgtEl>
                                          <p:spTgt spid="22"/>
                                        </p:tgtEl>
                                      </p:cBhvr>
                                      <p:to x="100000" y="90000"/>
                                    </p:animScale>
                                    <p:animScale>
                                      <p:cBhvr>
                                        <p:cTn id="26" dur="166" decel="50000">
                                          <p:stCondLst>
                                            <p:cond delay="1668"/>
                                          </p:stCondLst>
                                        </p:cTn>
                                        <p:tgtEl>
                                          <p:spTgt spid="22"/>
                                        </p:tgtEl>
                                      </p:cBhvr>
                                      <p:to x="100000" y="100000"/>
                                    </p:animScale>
                                    <p:animScale>
                                      <p:cBhvr>
                                        <p:cTn id="27" dur="26">
                                          <p:stCondLst>
                                            <p:cond delay="1808"/>
                                          </p:stCondLst>
                                        </p:cTn>
                                        <p:tgtEl>
                                          <p:spTgt spid="22"/>
                                        </p:tgtEl>
                                      </p:cBhvr>
                                      <p:to x="100000" y="95000"/>
                                    </p:animScale>
                                    <p:animScale>
                                      <p:cBhvr>
                                        <p:cTn id="28" dur="166" decel="50000">
                                          <p:stCondLst>
                                            <p:cond delay="1834"/>
                                          </p:stCondLst>
                                        </p:cTn>
                                        <p:tgtEl>
                                          <p:spTgt spid="22"/>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2000"/>
                                        <p:tgtEl>
                                          <p:spTgt spid="13"/>
                                        </p:tgtEl>
                                      </p:cBhvr>
                                    </p:animEffect>
                                    <p:anim calcmode="lin" valueType="num">
                                      <p:cBhvr>
                                        <p:cTn id="34" dur="2000" fill="hold"/>
                                        <p:tgtEl>
                                          <p:spTgt spid="13"/>
                                        </p:tgtEl>
                                        <p:attrNameLst>
                                          <p:attrName>ppt_w</p:attrName>
                                        </p:attrNameLst>
                                      </p:cBhvr>
                                      <p:tavLst>
                                        <p:tav tm="0" fmla="#ppt_w*sin(2.5*pi*$)">
                                          <p:val>
                                            <p:fltVal val="0"/>
                                          </p:val>
                                        </p:tav>
                                        <p:tav tm="100000">
                                          <p:val>
                                            <p:fltVal val="1"/>
                                          </p:val>
                                        </p:tav>
                                      </p:tavLst>
                                    </p:anim>
                                    <p:anim calcmode="lin" valueType="num">
                                      <p:cBhvr>
                                        <p:cTn id="35"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13" grpId="0">
        <p:bldAsOne/>
      </p:bldGraphic>
      <p:bldP spid="14" grpId="0"/>
      <p:bldP spid="15" grpId="0" animBg="1"/>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defRPr/>
            </a:pPr>
            <a:r>
              <a:rPr lang="fr-FR" sz="2000" b="1" i="1" dirty="0" smtClean="0">
                <a:solidFill>
                  <a:srgbClr val="FF0000"/>
                </a:solidFill>
                <a:latin typeface="Bell MT" pitchFamily="18" charset="0"/>
                <a:cs typeface="Arial" panose="020B0604020202020204" pitchFamily="34" charset="0"/>
              </a:rPr>
              <a:t> </a:t>
            </a:r>
            <a:endParaRPr lang="fr-FR" sz="2000" b="1" i="1" dirty="0">
              <a:solidFill>
                <a:srgbClr val="FF0000"/>
              </a:solidFill>
              <a:latin typeface="Bell MT" pitchFamily="18" charset="0"/>
              <a:cs typeface="Arial" panose="020B0604020202020204" pitchFamily="34" charset="0"/>
            </a:endParaRPr>
          </a:p>
          <a:p>
            <a:pPr marL="342900" indent="-342900">
              <a:lnSpc>
                <a:spcPct val="150000"/>
              </a:lnSpc>
              <a:buFont typeface="Wingdings" pitchFamily="2" charset="2"/>
              <a:buChar char="v"/>
              <a:defRPr/>
            </a:pPr>
            <a:r>
              <a:rPr lang="fr-FR" sz="2000" b="1" i="1" dirty="0">
                <a:solidFill>
                  <a:schemeClr val="tx1"/>
                </a:solidFill>
                <a:latin typeface="Bell MT" pitchFamily="18" charset="0"/>
                <a:cs typeface="Arial" panose="020B0604020202020204" pitchFamily="34" charset="0"/>
              </a:rPr>
              <a:t>la présence de laitier dans les bétons du sable des mélanges choisi  </a:t>
            </a:r>
            <a:r>
              <a:rPr lang="fr-FR" sz="2000" b="1" i="1" dirty="0" smtClean="0">
                <a:solidFill>
                  <a:schemeClr val="tx1"/>
                </a:solidFill>
                <a:latin typeface="Bell MT" pitchFamily="18" charset="0"/>
                <a:cs typeface="Arial" panose="020B0604020202020204" pitchFamily="34" charset="0"/>
              </a:rPr>
              <a:t>influent </a:t>
            </a:r>
            <a:r>
              <a:rPr lang="fr-FR" sz="2000" b="1" i="1" dirty="0">
                <a:solidFill>
                  <a:schemeClr val="tx1"/>
                </a:solidFill>
                <a:latin typeface="Bell MT" pitchFamily="18" charset="0"/>
                <a:cs typeface="Arial" panose="020B0604020202020204" pitchFamily="34" charset="0"/>
              </a:rPr>
              <a:t>de façon significative des propriétés mécanique de ces derniers et d’une manière </a:t>
            </a:r>
            <a:r>
              <a:rPr lang="fr-FR" sz="2000" b="1" i="1" dirty="0" smtClean="0">
                <a:solidFill>
                  <a:schemeClr val="tx1"/>
                </a:solidFill>
                <a:latin typeface="Bell MT" pitchFamily="18" charset="0"/>
                <a:cs typeface="Arial" panose="020B0604020202020204" pitchFamily="34" charset="0"/>
              </a:rPr>
              <a:t>analogique  </a:t>
            </a:r>
            <a:r>
              <a:rPr lang="fr-FR" sz="2000" b="1" i="1" dirty="0">
                <a:solidFill>
                  <a:schemeClr val="tx1"/>
                </a:solidFill>
                <a:latin typeface="Bell MT" pitchFamily="18" charset="0"/>
                <a:cs typeface="Arial" panose="020B0604020202020204" pitchFamily="34" charset="0"/>
              </a:rPr>
              <a:t>pour le béton conventionnel pour un dosage de 15%.</a:t>
            </a: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sp>
        <p:nvSpPr>
          <p:cNvPr id="13"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4"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5"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6"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7"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8"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9"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26168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3"/>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circle(in)">
                                      <p:cBhvr>
                                        <p:cTn id="23"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18592" y="1280652"/>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endParaRPr lang="fr-FR"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sp>
        <p:nvSpPr>
          <p:cNvPr id="13" name="Rectangle 12"/>
          <p:cNvSpPr/>
          <p:nvPr/>
        </p:nvSpPr>
        <p:spPr>
          <a:xfrm>
            <a:off x="2923309" y="1415068"/>
            <a:ext cx="5929746" cy="338554"/>
          </a:xfrm>
          <a:prstGeom prst="rect">
            <a:avLst/>
          </a:prstGeom>
        </p:spPr>
        <p:txBody>
          <a:bodyPr wrap="square">
            <a:spAutoFit/>
          </a:bodyPr>
          <a:lstStyle/>
          <a:p>
            <a:r>
              <a:rPr lang="fr-FR" sz="1600" b="1" dirty="0" smtClean="0">
                <a:solidFill>
                  <a:srgbClr val="0070C0"/>
                </a:solidFill>
                <a:latin typeface="Times New Roman"/>
                <a:ea typeface="Calibri"/>
              </a:rPr>
              <a:t>Effet </a:t>
            </a:r>
            <a:r>
              <a:rPr lang="fr-FR" sz="1600" b="1" dirty="0">
                <a:solidFill>
                  <a:srgbClr val="0070C0"/>
                </a:solidFill>
                <a:latin typeface="Times New Roman"/>
                <a:ea typeface="Calibri"/>
              </a:rPr>
              <a:t>de supe plastifiant sur la résistance du béton de sable</a:t>
            </a:r>
            <a:endParaRPr lang="fr-FR" sz="1600" b="1" dirty="0">
              <a:solidFill>
                <a:srgbClr val="0070C0"/>
              </a:solidFill>
            </a:endParaRPr>
          </a:p>
        </p:txBody>
      </p:sp>
      <p:graphicFrame>
        <p:nvGraphicFramePr>
          <p:cNvPr id="14" name="Graphique 13"/>
          <p:cNvGraphicFramePr/>
          <p:nvPr>
            <p:extLst>
              <p:ext uri="{D42A27DB-BD31-4B8C-83A1-F6EECF244321}">
                <p14:modId xmlns:p14="http://schemas.microsoft.com/office/powerpoint/2010/main" val="1834198842"/>
              </p:ext>
            </p:extLst>
          </p:nvPr>
        </p:nvGraphicFramePr>
        <p:xfrm>
          <a:off x="2771800" y="1915906"/>
          <a:ext cx="5985802" cy="3385301"/>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angle 14"/>
          <p:cNvSpPr/>
          <p:nvPr/>
        </p:nvSpPr>
        <p:spPr>
          <a:xfrm>
            <a:off x="2827337" y="5431258"/>
            <a:ext cx="6025717" cy="707886"/>
          </a:xfrm>
          <a:prstGeom prst="rect">
            <a:avLst/>
          </a:prstGeom>
        </p:spPr>
        <p:txBody>
          <a:bodyPr wrap="square">
            <a:spAutoFit/>
          </a:bodyPr>
          <a:lstStyle/>
          <a:p>
            <a:pPr algn="ctr">
              <a:spcAft>
                <a:spcPts val="1000"/>
              </a:spcAft>
              <a:defRPr/>
            </a:pPr>
            <a:r>
              <a:rPr lang="fr-FR" sz="2000" b="1" i="1" dirty="0" smtClean="0">
                <a:latin typeface="Bell MT" pitchFamily="18" charset="0"/>
                <a:cs typeface="Arial" panose="020B0604020202020204" pitchFamily="34" charset="0"/>
              </a:rPr>
              <a:t>La </a:t>
            </a:r>
            <a:r>
              <a:rPr lang="fr-FR" sz="2000" b="1" i="1" dirty="0">
                <a:latin typeface="Bell MT" pitchFamily="18" charset="0"/>
                <a:cs typeface="Arial" panose="020B0604020202020204" pitchFamily="34" charset="0"/>
              </a:rPr>
              <a:t>Résistance à la compression à 28 jours du béton de sable avec laitier 5% et adjuvant</a:t>
            </a:r>
          </a:p>
        </p:txBody>
      </p:sp>
      <p:sp>
        <p:nvSpPr>
          <p:cNvPr id="16"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7"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8"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9"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0"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1"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2"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graphicFrame>
        <p:nvGraphicFramePr>
          <p:cNvPr id="31" name="Graphique 30"/>
          <p:cNvGraphicFramePr/>
          <p:nvPr>
            <p:extLst>
              <p:ext uri="{D42A27DB-BD31-4B8C-83A1-F6EECF244321}">
                <p14:modId xmlns:p14="http://schemas.microsoft.com/office/powerpoint/2010/main" val="306416527"/>
              </p:ext>
            </p:extLst>
          </p:nvPr>
        </p:nvGraphicFramePr>
        <p:xfrm>
          <a:off x="2827338" y="1670422"/>
          <a:ext cx="6036956" cy="3776960"/>
        </p:xfrm>
        <a:graphic>
          <a:graphicData uri="http://schemas.openxmlformats.org/drawingml/2006/chart">
            <c:chart xmlns:c="http://schemas.openxmlformats.org/drawingml/2006/chart" xmlns:r="http://schemas.openxmlformats.org/officeDocument/2006/relationships" r:id="rId4"/>
          </a:graphicData>
        </a:graphic>
      </p:graphicFrame>
      <p:sp>
        <p:nvSpPr>
          <p:cNvPr id="32" name="Rectangle 31"/>
          <p:cNvSpPr/>
          <p:nvPr/>
        </p:nvSpPr>
        <p:spPr>
          <a:xfrm>
            <a:off x="2987824" y="5740615"/>
            <a:ext cx="5688632" cy="707886"/>
          </a:xfrm>
          <a:prstGeom prst="rect">
            <a:avLst/>
          </a:prstGeom>
        </p:spPr>
        <p:txBody>
          <a:bodyPr wrap="square">
            <a:spAutoFit/>
          </a:bodyPr>
          <a:lstStyle/>
          <a:p>
            <a:pPr algn="ctr">
              <a:defRPr/>
            </a:pPr>
            <a:r>
              <a:rPr lang="fr-FR" sz="2000" b="1" i="1" dirty="0" smtClean="0">
                <a:latin typeface="Bell MT" pitchFamily="18" charset="0"/>
                <a:cs typeface="Arial" panose="020B0604020202020204" pitchFamily="34" charset="0"/>
              </a:rPr>
              <a:t>La </a:t>
            </a:r>
            <a:r>
              <a:rPr lang="fr-FR" sz="2000" b="1" i="1" dirty="0">
                <a:latin typeface="Bell MT" pitchFamily="18" charset="0"/>
                <a:cs typeface="Arial" panose="020B0604020202020204" pitchFamily="34" charset="0"/>
              </a:rPr>
              <a:t>Résistance à la compression à 28 </a:t>
            </a:r>
            <a:r>
              <a:rPr lang="fr-FR" sz="2000" b="1" i="1" dirty="0" smtClean="0">
                <a:latin typeface="Bell MT" pitchFamily="18" charset="0"/>
                <a:cs typeface="Arial" panose="020B0604020202020204" pitchFamily="34" charset="0"/>
              </a:rPr>
              <a:t>jours du </a:t>
            </a:r>
            <a:r>
              <a:rPr lang="fr-FR" sz="2000" b="1" i="1" dirty="0">
                <a:latin typeface="Bell MT" pitchFamily="18" charset="0"/>
                <a:cs typeface="Arial" panose="020B0604020202020204" pitchFamily="34" charset="0"/>
              </a:rPr>
              <a:t>béton de sable avec laitier 10% et adjuvant</a:t>
            </a:r>
          </a:p>
        </p:txBody>
      </p:sp>
      <p:graphicFrame>
        <p:nvGraphicFramePr>
          <p:cNvPr id="33" name="Graphique 32"/>
          <p:cNvGraphicFramePr/>
          <p:nvPr>
            <p:extLst>
              <p:ext uri="{D42A27DB-BD31-4B8C-83A1-F6EECF244321}">
                <p14:modId xmlns:p14="http://schemas.microsoft.com/office/powerpoint/2010/main" val="984359794"/>
              </p:ext>
            </p:extLst>
          </p:nvPr>
        </p:nvGraphicFramePr>
        <p:xfrm>
          <a:off x="2827337" y="1686842"/>
          <a:ext cx="5921126" cy="3744416"/>
        </p:xfrm>
        <a:graphic>
          <a:graphicData uri="http://schemas.openxmlformats.org/drawingml/2006/chart">
            <c:chart xmlns:c="http://schemas.openxmlformats.org/drawingml/2006/chart" xmlns:r="http://schemas.openxmlformats.org/officeDocument/2006/relationships" r:id="rId5"/>
          </a:graphicData>
        </a:graphic>
      </p:graphicFrame>
      <p:sp>
        <p:nvSpPr>
          <p:cNvPr id="34" name="Rectangle 33"/>
          <p:cNvSpPr/>
          <p:nvPr/>
        </p:nvSpPr>
        <p:spPr>
          <a:xfrm>
            <a:off x="2827337" y="5431258"/>
            <a:ext cx="6065142" cy="800219"/>
          </a:xfrm>
          <a:prstGeom prst="rect">
            <a:avLst/>
          </a:prstGeom>
        </p:spPr>
        <p:txBody>
          <a:bodyPr wrap="square">
            <a:spAutoFit/>
          </a:bodyPr>
          <a:lstStyle/>
          <a:p>
            <a:pPr algn="ctr">
              <a:lnSpc>
                <a:spcPct val="115000"/>
              </a:lnSpc>
              <a:spcAft>
                <a:spcPts val="1000"/>
              </a:spcAft>
              <a:defRPr/>
            </a:pPr>
            <a:r>
              <a:rPr lang="fr-FR" sz="2000" b="1" i="1" dirty="0" smtClean="0">
                <a:latin typeface="Bell MT" pitchFamily="18" charset="0"/>
                <a:cs typeface="Arial" panose="020B0604020202020204" pitchFamily="34" charset="0"/>
              </a:rPr>
              <a:t>La </a:t>
            </a:r>
            <a:r>
              <a:rPr lang="fr-FR" sz="2000" b="1" i="1" dirty="0">
                <a:latin typeface="Bell MT" pitchFamily="18" charset="0"/>
                <a:cs typeface="Arial" panose="020B0604020202020204" pitchFamily="34" charset="0"/>
              </a:rPr>
              <a:t>Résistance à la compression à 28 jours du béton de sable avec laitier </a:t>
            </a:r>
            <a:r>
              <a:rPr lang="fr-FR" sz="2000" b="1" i="1" dirty="0" smtClean="0">
                <a:latin typeface="Bell MT" pitchFamily="18" charset="0"/>
                <a:cs typeface="Arial" panose="020B0604020202020204" pitchFamily="34" charset="0"/>
              </a:rPr>
              <a:t>15% </a:t>
            </a:r>
            <a:r>
              <a:rPr lang="fr-FR" sz="2000" b="1" i="1" dirty="0">
                <a:latin typeface="Bell MT" pitchFamily="18" charset="0"/>
                <a:cs typeface="Arial" panose="020B0604020202020204" pitchFamily="34" charset="0"/>
              </a:rPr>
              <a:t>et adjuvant</a:t>
            </a:r>
          </a:p>
        </p:txBody>
      </p:sp>
    </p:spTree>
    <p:extLst>
      <p:ext uri="{BB962C8B-B14F-4D97-AF65-F5344CB8AC3E}">
        <p14:creationId xmlns:p14="http://schemas.microsoft.com/office/powerpoint/2010/main" val="1176203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16"/>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80">
                                          <p:stCondLst>
                                            <p:cond delay="0"/>
                                          </p:stCondLst>
                                        </p:cTn>
                                        <p:tgtEl>
                                          <p:spTgt spid="13"/>
                                        </p:tgtEl>
                                      </p:cBhvr>
                                    </p:animEffect>
                                    <p:anim calcmode="lin" valueType="num">
                                      <p:cBhvr>
                                        <p:cTn id="1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21" dur="26">
                                          <p:stCondLst>
                                            <p:cond delay="650"/>
                                          </p:stCondLst>
                                        </p:cTn>
                                        <p:tgtEl>
                                          <p:spTgt spid="13"/>
                                        </p:tgtEl>
                                      </p:cBhvr>
                                      <p:to x="100000" y="60000"/>
                                    </p:animScale>
                                    <p:animScale>
                                      <p:cBhvr>
                                        <p:cTn id="22" dur="166" decel="50000">
                                          <p:stCondLst>
                                            <p:cond delay="676"/>
                                          </p:stCondLst>
                                        </p:cTn>
                                        <p:tgtEl>
                                          <p:spTgt spid="13"/>
                                        </p:tgtEl>
                                      </p:cBhvr>
                                      <p:to x="100000" y="100000"/>
                                    </p:animScale>
                                    <p:animScale>
                                      <p:cBhvr>
                                        <p:cTn id="23" dur="26">
                                          <p:stCondLst>
                                            <p:cond delay="1312"/>
                                          </p:stCondLst>
                                        </p:cTn>
                                        <p:tgtEl>
                                          <p:spTgt spid="13"/>
                                        </p:tgtEl>
                                      </p:cBhvr>
                                      <p:to x="100000" y="80000"/>
                                    </p:animScale>
                                    <p:animScale>
                                      <p:cBhvr>
                                        <p:cTn id="24" dur="166" decel="50000">
                                          <p:stCondLst>
                                            <p:cond delay="1338"/>
                                          </p:stCondLst>
                                        </p:cTn>
                                        <p:tgtEl>
                                          <p:spTgt spid="13"/>
                                        </p:tgtEl>
                                      </p:cBhvr>
                                      <p:to x="100000" y="100000"/>
                                    </p:animScale>
                                    <p:animScale>
                                      <p:cBhvr>
                                        <p:cTn id="25" dur="26">
                                          <p:stCondLst>
                                            <p:cond delay="1642"/>
                                          </p:stCondLst>
                                        </p:cTn>
                                        <p:tgtEl>
                                          <p:spTgt spid="13"/>
                                        </p:tgtEl>
                                      </p:cBhvr>
                                      <p:to x="100000" y="90000"/>
                                    </p:animScale>
                                    <p:animScale>
                                      <p:cBhvr>
                                        <p:cTn id="26" dur="166" decel="50000">
                                          <p:stCondLst>
                                            <p:cond delay="1668"/>
                                          </p:stCondLst>
                                        </p:cTn>
                                        <p:tgtEl>
                                          <p:spTgt spid="13"/>
                                        </p:tgtEl>
                                      </p:cBhvr>
                                      <p:to x="100000" y="100000"/>
                                    </p:animScale>
                                    <p:animScale>
                                      <p:cBhvr>
                                        <p:cTn id="27" dur="26">
                                          <p:stCondLst>
                                            <p:cond delay="1808"/>
                                          </p:stCondLst>
                                        </p:cTn>
                                        <p:tgtEl>
                                          <p:spTgt spid="13"/>
                                        </p:tgtEl>
                                      </p:cBhvr>
                                      <p:to x="100000" y="95000"/>
                                    </p:animScale>
                                    <p:animScale>
                                      <p:cBhvr>
                                        <p:cTn id="28" dur="166" decel="50000">
                                          <p:stCondLst>
                                            <p:cond delay="1834"/>
                                          </p:stCondLst>
                                        </p:cTn>
                                        <p:tgtEl>
                                          <p:spTgt spid="13"/>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xit" presetSubtype="32" fill="hold" grpId="1" nodeType="clickEffect">
                                  <p:stCondLst>
                                    <p:cond delay="0"/>
                                  </p:stCondLst>
                                  <p:childTnLst>
                                    <p:anim calcmode="lin" valueType="num">
                                      <p:cBhvr>
                                        <p:cTn id="44" dur="500"/>
                                        <p:tgtEl>
                                          <p:spTgt spid="14"/>
                                        </p:tgtEl>
                                        <p:attrNameLst>
                                          <p:attrName>ppt_w</p:attrName>
                                        </p:attrNameLst>
                                      </p:cBhvr>
                                      <p:tavLst>
                                        <p:tav tm="0">
                                          <p:val>
                                            <p:strVal val="ppt_w"/>
                                          </p:val>
                                        </p:tav>
                                        <p:tav tm="100000">
                                          <p:val>
                                            <p:fltVal val="0"/>
                                          </p:val>
                                        </p:tav>
                                      </p:tavLst>
                                    </p:anim>
                                    <p:anim calcmode="lin" valueType="num">
                                      <p:cBhvr>
                                        <p:cTn id="45" dur="500"/>
                                        <p:tgtEl>
                                          <p:spTgt spid="14"/>
                                        </p:tgtEl>
                                        <p:attrNameLst>
                                          <p:attrName>ppt_h</p:attrName>
                                        </p:attrNameLst>
                                      </p:cBhvr>
                                      <p:tavLst>
                                        <p:tav tm="0">
                                          <p:val>
                                            <p:strVal val="ppt_h"/>
                                          </p:val>
                                        </p:tav>
                                        <p:tav tm="100000">
                                          <p:val>
                                            <p:fltVal val="0"/>
                                          </p:val>
                                        </p:tav>
                                      </p:tavLst>
                                    </p:anim>
                                    <p:animEffect transition="out" filter="fade">
                                      <p:cBhvr>
                                        <p:cTn id="46" dur="500"/>
                                        <p:tgtEl>
                                          <p:spTgt spid="14"/>
                                        </p:tgtEl>
                                      </p:cBhvr>
                                    </p:animEffect>
                                    <p:set>
                                      <p:cBhvr>
                                        <p:cTn id="47" dur="1" fill="hold">
                                          <p:stCondLst>
                                            <p:cond delay="499"/>
                                          </p:stCondLst>
                                        </p:cTn>
                                        <p:tgtEl>
                                          <p:spTgt spid="14"/>
                                        </p:tgtEl>
                                        <p:attrNameLst>
                                          <p:attrName>style.visibility</p:attrName>
                                        </p:attrNameLst>
                                      </p:cBhvr>
                                      <p:to>
                                        <p:strVal val="hidden"/>
                                      </p:to>
                                    </p:set>
                                  </p:childTnLst>
                                </p:cTn>
                              </p:par>
                              <p:par>
                                <p:cTn id="48" presetID="53" presetClass="exit" presetSubtype="32" fill="hold" grpId="1" nodeType="withEffect">
                                  <p:stCondLst>
                                    <p:cond delay="0"/>
                                  </p:stCondLst>
                                  <p:childTnLst>
                                    <p:anim calcmode="lin" valueType="num">
                                      <p:cBhvr>
                                        <p:cTn id="49" dur="500"/>
                                        <p:tgtEl>
                                          <p:spTgt spid="15"/>
                                        </p:tgtEl>
                                        <p:attrNameLst>
                                          <p:attrName>ppt_w</p:attrName>
                                        </p:attrNameLst>
                                      </p:cBhvr>
                                      <p:tavLst>
                                        <p:tav tm="0">
                                          <p:val>
                                            <p:strVal val="ppt_w"/>
                                          </p:val>
                                        </p:tav>
                                        <p:tav tm="100000">
                                          <p:val>
                                            <p:fltVal val="0"/>
                                          </p:val>
                                        </p:tav>
                                      </p:tavLst>
                                    </p:anim>
                                    <p:anim calcmode="lin" valueType="num">
                                      <p:cBhvr>
                                        <p:cTn id="50" dur="500"/>
                                        <p:tgtEl>
                                          <p:spTgt spid="15"/>
                                        </p:tgtEl>
                                        <p:attrNameLst>
                                          <p:attrName>ppt_h</p:attrName>
                                        </p:attrNameLst>
                                      </p:cBhvr>
                                      <p:tavLst>
                                        <p:tav tm="0">
                                          <p:val>
                                            <p:strVal val="ppt_h"/>
                                          </p:val>
                                        </p:tav>
                                        <p:tav tm="100000">
                                          <p:val>
                                            <p:fltVal val="0"/>
                                          </p:val>
                                        </p:tav>
                                      </p:tavLst>
                                    </p:anim>
                                    <p:animEffect transition="out" filter="fade">
                                      <p:cBhvr>
                                        <p:cTn id="51" dur="500"/>
                                        <p:tgtEl>
                                          <p:spTgt spid="15"/>
                                        </p:tgtEl>
                                      </p:cBhvr>
                                    </p:animEffect>
                                    <p:set>
                                      <p:cBhvr>
                                        <p:cTn id="52" dur="1" fill="hold">
                                          <p:stCondLst>
                                            <p:cond delay="499"/>
                                          </p:stCondLst>
                                        </p:cTn>
                                        <p:tgtEl>
                                          <p:spTgt spid="15"/>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xit" presetSubtype="32" fill="hold" grpId="1" nodeType="clickEffect">
                                  <p:stCondLst>
                                    <p:cond delay="0"/>
                                  </p:stCondLst>
                                  <p:childTnLst>
                                    <p:anim calcmode="lin" valueType="num">
                                      <p:cBhvr>
                                        <p:cTn id="68" dur="500"/>
                                        <p:tgtEl>
                                          <p:spTgt spid="31"/>
                                        </p:tgtEl>
                                        <p:attrNameLst>
                                          <p:attrName>ppt_w</p:attrName>
                                        </p:attrNameLst>
                                      </p:cBhvr>
                                      <p:tavLst>
                                        <p:tav tm="0">
                                          <p:val>
                                            <p:strVal val="ppt_w"/>
                                          </p:val>
                                        </p:tav>
                                        <p:tav tm="100000">
                                          <p:val>
                                            <p:fltVal val="0"/>
                                          </p:val>
                                        </p:tav>
                                      </p:tavLst>
                                    </p:anim>
                                    <p:anim calcmode="lin" valueType="num">
                                      <p:cBhvr>
                                        <p:cTn id="69" dur="500"/>
                                        <p:tgtEl>
                                          <p:spTgt spid="31"/>
                                        </p:tgtEl>
                                        <p:attrNameLst>
                                          <p:attrName>ppt_h</p:attrName>
                                        </p:attrNameLst>
                                      </p:cBhvr>
                                      <p:tavLst>
                                        <p:tav tm="0">
                                          <p:val>
                                            <p:strVal val="ppt_h"/>
                                          </p:val>
                                        </p:tav>
                                        <p:tav tm="100000">
                                          <p:val>
                                            <p:fltVal val="0"/>
                                          </p:val>
                                        </p:tav>
                                      </p:tavLst>
                                    </p:anim>
                                    <p:animEffect transition="out" filter="fade">
                                      <p:cBhvr>
                                        <p:cTn id="70" dur="500"/>
                                        <p:tgtEl>
                                          <p:spTgt spid="31"/>
                                        </p:tgtEl>
                                      </p:cBhvr>
                                    </p:animEffect>
                                    <p:set>
                                      <p:cBhvr>
                                        <p:cTn id="71" dur="1" fill="hold">
                                          <p:stCondLst>
                                            <p:cond delay="499"/>
                                          </p:stCondLst>
                                        </p:cTn>
                                        <p:tgtEl>
                                          <p:spTgt spid="31"/>
                                        </p:tgtEl>
                                        <p:attrNameLst>
                                          <p:attrName>style.visibility</p:attrName>
                                        </p:attrNameLst>
                                      </p:cBhvr>
                                      <p:to>
                                        <p:strVal val="hidden"/>
                                      </p:to>
                                    </p:set>
                                  </p:childTnLst>
                                </p:cTn>
                              </p:par>
                              <p:par>
                                <p:cTn id="72" presetID="53" presetClass="exit" presetSubtype="32" fill="hold" grpId="1" nodeType="withEffect">
                                  <p:stCondLst>
                                    <p:cond delay="0"/>
                                  </p:stCondLst>
                                  <p:childTnLst>
                                    <p:anim calcmode="lin" valueType="num">
                                      <p:cBhvr>
                                        <p:cTn id="73" dur="500"/>
                                        <p:tgtEl>
                                          <p:spTgt spid="32"/>
                                        </p:tgtEl>
                                        <p:attrNameLst>
                                          <p:attrName>ppt_w</p:attrName>
                                        </p:attrNameLst>
                                      </p:cBhvr>
                                      <p:tavLst>
                                        <p:tav tm="0">
                                          <p:val>
                                            <p:strVal val="ppt_w"/>
                                          </p:val>
                                        </p:tav>
                                        <p:tav tm="100000">
                                          <p:val>
                                            <p:fltVal val="0"/>
                                          </p:val>
                                        </p:tav>
                                      </p:tavLst>
                                    </p:anim>
                                    <p:anim calcmode="lin" valueType="num">
                                      <p:cBhvr>
                                        <p:cTn id="74" dur="500"/>
                                        <p:tgtEl>
                                          <p:spTgt spid="32"/>
                                        </p:tgtEl>
                                        <p:attrNameLst>
                                          <p:attrName>ppt_h</p:attrName>
                                        </p:attrNameLst>
                                      </p:cBhvr>
                                      <p:tavLst>
                                        <p:tav tm="0">
                                          <p:val>
                                            <p:strVal val="ppt_h"/>
                                          </p:val>
                                        </p:tav>
                                        <p:tav tm="100000">
                                          <p:val>
                                            <p:fltVal val="0"/>
                                          </p:val>
                                        </p:tav>
                                      </p:tavLst>
                                    </p:anim>
                                    <p:animEffect transition="out" filter="fade">
                                      <p:cBhvr>
                                        <p:cTn id="75" dur="500"/>
                                        <p:tgtEl>
                                          <p:spTgt spid="32"/>
                                        </p:tgtEl>
                                      </p:cBhvr>
                                    </p:animEffect>
                                    <p:set>
                                      <p:cBhvr>
                                        <p:cTn id="76" dur="1" fill="hold">
                                          <p:stCondLst>
                                            <p:cond delay="499"/>
                                          </p:stCondLst>
                                        </p:cTn>
                                        <p:tgtEl>
                                          <p:spTgt spid="32"/>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ppt_w</p:attrName>
                                        </p:attrNameLst>
                                      </p:cBhvr>
                                      <p:tavLst>
                                        <p:tav tm="0">
                                          <p:val>
                                            <p:fltVal val="0"/>
                                          </p:val>
                                        </p:tav>
                                        <p:tav tm="100000">
                                          <p:val>
                                            <p:strVal val="#ppt_w"/>
                                          </p:val>
                                        </p:tav>
                                      </p:tavLst>
                                    </p:anim>
                                    <p:anim calcmode="lin" valueType="num">
                                      <p:cBhvr>
                                        <p:cTn id="82" dur="500" fill="hold"/>
                                        <p:tgtEl>
                                          <p:spTgt spid="33"/>
                                        </p:tgtEl>
                                        <p:attrNameLst>
                                          <p:attrName>ppt_h</p:attrName>
                                        </p:attrNameLst>
                                      </p:cBhvr>
                                      <p:tavLst>
                                        <p:tav tm="0">
                                          <p:val>
                                            <p:fltVal val="0"/>
                                          </p:val>
                                        </p:tav>
                                        <p:tav tm="100000">
                                          <p:val>
                                            <p:strVal val="#ppt_h"/>
                                          </p:val>
                                        </p:tav>
                                      </p:tavLst>
                                    </p:anim>
                                    <p:animEffect transition="in" filter="fade">
                                      <p:cBhvr>
                                        <p:cTn id="83" dur="500"/>
                                        <p:tgtEl>
                                          <p:spTgt spid="33"/>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p:cTn id="86" dur="500" fill="hold"/>
                                        <p:tgtEl>
                                          <p:spTgt spid="34"/>
                                        </p:tgtEl>
                                        <p:attrNameLst>
                                          <p:attrName>ppt_w</p:attrName>
                                        </p:attrNameLst>
                                      </p:cBhvr>
                                      <p:tavLst>
                                        <p:tav tm="0">
                                          <p:val>
                                            <p:fltVal val="0"/>
                                          </p:val>
                                        </p:tav>
                                        <p:tav tm="100000">
                                          <p:val>
                                            <p:strVal val="#ppt_w"/>
                                          </p:val>
                                        </p:tav>
                                      </p:tavLst>
                                    </p:anim>
                                    <p:anim calcmode="lin" valueType="num">
                                      <p:cBhvr>
                                        <p:cTn id="87" dur="500" fill="hold"/>
                                        <p:tgtEl>
                                          <p:spTgt spid="34"/>
                                        </p:tgtEl>
                                        <p:attrNameLst>
                                          <p:attrName>ppt_h</p:attrName>
                                        </p:attrNameLst>
                                      </p:cBhvr>
                                      <p:tavLst>
                                        <p:tav tm="0">
                                          <p:val>
                                            <p:fltVal val="0"/>
                                          </p:val>
                                        </p:tav>
                                        <p:tav tm="100000">
                                          <p:val>
                                            <p:strVal val="#ppt_h"/>
                                          </p:val>
                                        </p:tav>
                                      </p:tavLst>
                                    </p:anim>
                                    <p:animEffect transition="in" filter="fade">
                                      <p:cBhvr>
                                        <p:cTn id="88" dur="500"/>
                                        <p:tgtEl>
                                          <p:spTgt spid="34"/>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xit" presetSubtype="32" fill="hold" grpId="1" nodeType="clickEffect">
                                  <p:stCondLst>
                                    <p:cond delay="0"/>
                                  </p:stCondLst>
                                  <p:childTnLst>
                                    <p:anim calcmode="lin" valueType="num">
                                      <p:cBhvr>
                                        <p:cTn id="92" dur="500"/>
                                        <p:tgtEl>
                                          <p:spTgt spid="33"/>
                                        </p:tgtEl>
                                        <p:attrNameLst>
                                          <p:attrName>ppt_w</p:attrName>
                                        </p:attrNameLst>
                                      </p:cBhvr>
                                      <p:tavLst>
                                        <p:tav tm="0">
                                          <p:val>
                                            <p:strVal val="ppt_w"/>
                                          </p:val>
                                        </p:tav>
                                        <p:tav tm="100000">
                                          <p:val>
                                            <p:fltVal val="0"/>
                                          </p:val>
                                        </p:tav>
                                      </p:tavLst>
                                    </p:anim>
                                    <p:anim calcmode="lin" valueType="num">
                                      <p:cBhvr>
                                        <p:cTn id="93" dur="500"/>
                                        <p:tgtEl>
                                          <p:spTgt spid="33"/>
                                        </p:tgtEl>
                                        <p:attrNameLst>
                                          <p:attrName>ppt_h</p:attrName>
                                        </p:attrNameLst>
                                      </p:cBhvr>
                                      <p:tavLst>
                                        <p:tav tm="0">
                                          <p:val>
                                            <p:strVal val="ppt_h"/>
                                          </p:val>
                                        </p:tav>
                                        <p:tav tm="100000">
                                          <p:val>
                                            <p:fltVal val="0"/>
                                          </p:val>
                                        </p:tav>
                                      </p:tavLst>
                                    </p:anim>
                                    <p:animEffect transition="out" filter="fade">
                                      <p:cBhvr>
                                        <p:cTn id="94" dur="500"/>
                                        <p:tgtEl>
                                          <p:spTgt spid="33"/>
                                        </p:tgtEl>
                                      </p:cBhvr>
                                    </p:animEffect>
                                    <p:set>
                                      <p:cBhvr>
                                        <p:cTn id="95" dur="1" fill="hold">
                                          <p:stCondLst>
                                            <p:cond delay="499"/>
                                          </p:stCondLst>
                                        </p:cTn>
                                        <p:tgtEl>
                                          <p:spTgt spid="33"/>
                                        </p:tgtEl>
                                        <p:attrNameLst>
                                          <p:attrName>style.visibility</p:attrName>
                                        </p:attrNameLst>
                                      </p:cBhvr>
                                      <p:to>
                                        <p:strVal val="hidden"/>
                                      </p:to>
                                    </p:set>
                                  </p:childTnLst>
                                </p:cTn>
                              </p:par>
                              <p:par>
                                <p:cTn id="96" presetID="53" presetClass="exit" presetSubtype="32" fill="hold" grpId="1" nodeType="withEffect">
                                  <p:stCondLst>
                                    <p:cond delay="0"/>
                                  </p:stCondLst>
                                  <p:childTnLst>
                                    <p:anim calcmode="lin" valueType="num">
                                      <p:cBhvr>
                                        <p:cTn id="97" dur="500"/>
                                        <p:tgtEl>
                                          <p:spTgt spid="34"/>
                                        </p:tgtEl>
                                        <p:attrNameLst>
                                          <p:attrName>ppt_w</p:attrName>
                                        </p:attrNameLst>
                                      </p:cBhvr>
                                      <p:tavLst>
                                        <p:tav tm="0">
                                          <p:val>
                                            <p:strVal val="ppt_w"/>
                                          </p:val>
                                        </p:tav>
                                        <p:tav tm="100000">
                                          <p:val>
                                            <p:fltVal val="0"/>
                                          </p:val>
                                        </p:tav>
                                      </p:tavLst>
                                    </p:anim>
                                    <p:anim calcmode="lin" valueType="num">
                                      <p:cBhvr>
                                        <p:cTn id="98" dur="500"/>
                                        <p:tgtEl>
                                          <p:spTgt spid="34"/>
                                        </p:tgtEl>
                                        <p:attrNameLst>
                                          <p:attrName>ppt_h</p:attrName>
                                        </p:attrNameLst>
                                      </p:cBhvr>
                                      <p:tavLst>
                                        <p:tav tm="0">
                                          <p:val>
                                            <p:strVal val="ppt_h"/>
                                          </p:val>
                                        </p:tav>
                                        <p:tav tm="100000">
                                          <p:val>
                                            <p:fltVal val="0"/>
                                          </p:val>
                                        </p:tav>
                                      </p:tavLst>
                                    </p:anim>
                                    <p:animEffect transition="out" filter="fade">
                                      <p:cBhvr>
                                        <p:cTn id="99" dur="500"/>
                                        <p:tgtEl>
                                          <p:spTgt spid="34"/>
                                        </p:tgtEl>
                                      </p:cBhvr>
                                    </p:animEffect>
                                    <p:set>
                                      <p:cBhvr>
                                        <p:cTn id="100"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Graphic spid="14" grpId="0">
        <p:bldAsOne/>
      </p:bldGraphic>
      <p:bldGraphic spid="14" grpId="1">
        <p:bldAsOne/>
      </p:bldGraphic>
      <p:bldP spid="15" grpId="0"/>
      <p:bldP spid="15" grpId="1"/>
      <p:bldP spid="16" grpId="0" animBg="1"/>
      <p:bldGraphic spid="31" grpId="0">
        <p:bldAsOne/>
      </p:bldGraphic>
      <p:bldGraphic spid="31" grpId="1">
        <p:bldAsOne/>
      </p:bldGraphic>
      <p:bldP spid="32" grpId="0"/>
      <p:bldP spid="32" grpId="1"/>
      <p:bldGraphic spid="33" grpId="0">
        <p:bldAsOne/>
      </p:bldGraphic>
      <p:bldGraphic spid="33" grpId="1">
        <p:bldAsOne/>
      </p:bldGraphic>
      <p:bldP spid="34" grpId="0"/>
      <p:bldP spid="34"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marL="342900" indent="-342900">
              <a:lnSpc>
                <a:spcPct val="150000"/>
              </a:lnSpc>
              <a:spcAft>
                <a:spcPts val="0"/>
              </a:spcAft>
              <a:buFont typeface="Wingdings" pitchFamily="2" charset="2"/>
              <a:buChar char="v"/>
              <a:defRPr/>
            </a:pPr>
            <a:r>
              <a:rPr lang="fr-FR" sz="2000" b="1" i="1" dirty="0" smtClean="0">
                <a:solidFill>
                  <a:schemeClr val="tx1"/>
                </a:solidFill>
                <a:latin typeface="Bell MT" pitchFamily="18" charset="0"/>
                <a:cs typeface="Arial" panose="020B0604020202020204" pitchFamily="34" charset="0"/>
              </a:rPr>
              <a:t>Pour </a:t>
            </a:r>
            <a:r>
              <a:rPr lang="fr-FR" sz="2000" b="1" i="1" dirty="0">
                <a:solidFill>
                  <a:schemeClr val="tx1"/>
                </a:solidFill>
                <a:latin typeface="Bell MT" pitchFamily="18" charset="0"/>
                <a:cs typeface="Arial" panose="020B0604020202020204" pitchFamily="34" charset="0"/>
              </a:rPr>
              <a:t>un teneur de 15% en laitier, </a:t>
            </a:r>
            <a:r>
              <a:rPr lang="fr-FR" sz="2000" b="1" i="1" dirty="0" smtClean="0">
                <a:solidFill>
                  <a:schemeClr val="tx1"/>
                </a:solidFill>
                <a:latin typeface="Bell MT" pitchFamily="18" charset="0"/>
                <a:cs typeface="Arial" panose="020B0604020202020204" pitchFamily="34" charset="0"/>
              </a:rPr>
              <a:t>et un </a:t>
            </a:r>
            <a:r>
              <a:rPr lang="fr-FR" sz="2000" b="1" i="1" dirty="0">
                <a:solidFill>
                  <a:schemeClr val="tx1"/>
                </a:solidFill>
                <a:latin typeface="Bell MT" pitchFamily="18" charset="0"/>
                <a:cs typeface="Arial" panose="020B0604020202020204" pitchFamily="34" charset="0"/>
              </a:rPr>
              <a:t>dosage de 1.5% de super plastifiant on remarque une amélioration très importante de la résistance à la compression  </a:t>
            </a:r>
            <a:r>
              <a:rPr lang="fr-FR" sz="2000" b="1" i="1" dirty="0" smtClean="0">
                <a:solidFill>
                  <a:schemeClr val="tx1"/>
                </a:solidFill>
                <a:latin typeface="Bell MT" pitchFamily="18" charset="0"/>
                <a:cs typeface="Arial" panose="020B0604020202020204" pitchFamily="34" charset="0"/>
              </a:rPr>
              <a:t>et </a:t>
            </a:r>
            <a:r>
              <a:rPr lang="fr-FR" sz="2000" b="1" i="1" dirty="0">
                <a:solidFill>
                  <a:schemeClr val="tx1"/>
                </a:solidFill>
                <a:latin typeface="Bell MT" pitchFamily="18" charset="0"/>
                <a:cs typeface="Arial" panose="020B0604020202020204" pitchFamily="34" charset="0"/>
              </a:rPr>
              <a:t>qui peut atteindre  la résistance  du béton ordinaire.</a:t>
            </a:r>
          </a:p>
        </p:txBody>
      </p:sp>
      <p:sp>
        <p:nvSpPr>
          <p:cNvPr id="5" name="AutoShape 35"/>
          <p:cNvSpPr>
            <a:spLocks noChangeArrowheads="1"/>
          </p:cNvSpPr>
          <p:nvPr/>
        </p:nvSpPr>
        <p:spPr bwMode="auto">
          <a:xfrm>
            <a:off x="2827338" y="227013"/>
            <a:ext cx="5714743" cy="576551"/>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smtClean="0">
                <a:effectLst>
                  <a:outerShdw blurRad="38100" dist="38100" dir="2700000" algn="tl">
                    <a:srgbClr val="C0C0C0"/>
                  </a:outerShdw>
                </a:effectLst>
                <a:cs typeface="Times New Roman" pitchFamily="18" charset="0"/>
              </a:rPr>
              <a:t>Résultats et discussion </a:t>
            </a:r>
            <a:endParaRPr lang="fr-FR" sz="2800" b="1" i="1" dirty="0">
              <a:effectLst>
                <a:outerShdw blurRad="38100" dist="38100" dir="2700000" algn="tl">
                  <a:srgbClr val="C0C0C0"/>
                </a:outerShdw>
              </a:effectLst>
              <a:cs typeface="Times New Roman" pitchFamily="18" charset="0"/>
            </a:endParaRPr>
          </a:p>
        </p:txBody>
      </p:sp>
      <p:sp>
        <p:nvSpPr>
          <p:cNvPr id="6" name="مستطيل مستدير الزوايا 19"/>
          <p:cNvSpPr/>
          <p:nvPr/>
        </p:nvSpPr>
        <p:spPr>
          <a:xfrm>
            <a:off x="223982" y="5665298"/>
            <a:ext cx="2413000" cy="61751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schemeClr val="dk1"/>
                </a:solidFill>
                <a:effectLst>
                  <a:outerShdw blurRad="38100" dist="38100" dir="2700000" algn="tl">
                    <a:srgbClr val="C0C0C0"/>
                  </a:outerShdw>
                </a:effectLst>
                <a:cs typeface="Times New Roman" pitchFamily="18" charset="0"/>
              </a:rPr>
              <a:t>Résultats</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et</a:t>
            </a:r>
            <a:r>
              <a:rPr lang="fr-FR" b="1" i="1" dirty="0">
                <a:effectLst>
                  <a:outerShdw blurRad="38100" dist="38100" dir="2700000" algn="tl">
                    <a:srgbClr val="C0C0C0"/>
                  </a:outerShdw>
                </a:effectLst>
                <a:cs typeface="Times New Roman" pitchFamily="18" charset="0"/>
              </a:rPr>
              <a:t> </a:t>
            </a:r>
            <a:r>
              <a:rPr lang="fr-FR" b="1" i="1" dirty="0">
                <a:solidFill>
                  <a:schemeClr val="dk1"/>
                </a:solidFill>
                <a:effectLst>
                  <a:outerShdw blurRad="38100" dist="38100" dir="2700000" algn="tl">
                    <a:srgbClr val="C0C0C0"/>
                  </a:outerShdw>
                </a:effectLst>
                <a:cs typeface="Times New Roman" pitchFamily="18" charset="0"/>
              </a:rPr>
              <a:t>discussion</a:t>
            </a:r>
            <a:r>
              <a:rPr lang="fr-FR" b="1" i="1" dirty="0">
                <a:effectLst>
                  <a:outerShdw blurRad="38100" dist="38100" dir="2700000" algn="tl">
                    <a:srgbClr val="C0C0C0"/>
                  </a:outerShdw>
                </a:effectLst>
                <a:cs typeface="Times New Roman" pitchFamily="18" charset="0"/>
              </a:rPr>
              <a:t> </a:t>
            </a:r>
          </a:p>
        </p:txBody>
      </p:sp>
      <p:sp>
        <p:nvSpPr>
          <p:cNvPr id="11" name="مستطيل مستدير الزوايا 11"/>
          <p:cNvSpPr/>
          <p:nvPr/>
        </p:nvSpPr>
        <p:spPr>
          <a:xfrm>
            <a:off x="223982" y="6334098"/>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600" b="1" i="1" dirty="0" smtClean="0">
                <a:solidFill>
                  <a:schemeClr val="bg1"/>
                </a:solidFill>
                <a:effectLst>
                  <a:outerShdw blurRad="38100" dist="38100" dir="2700000" algn="tl">
                    <a:srgbClr val="C0C0C0"/>
                  </a:outerShdw>
                </a:effectLst>
                <a:cs typeface="Times New Roman" pitchFamily="18" charset="0"/>
              </a:rPr>
              <a:t>Conclusion et recommandation</a:t>
            </a:r>
            <a:endParaRPr lang="fr-FR" sz="1600" b="1" i="1" dirty="0">
              <a:solidFill>
                <a:schemeClr val="bg1"/>
              </a:solidFill>
              <a:effectLst>
                <a:outerShdw blurRad="38100" dist="38100" dir="2700000" algn="tl">
                  <a:srgbClr val="C0C0C0"/>
                </a:outerShdw>
              </a:effectLst>
              <a:cs typeface="Times New Roman" pitchFamily="18" charset="0"/>
            </a:endParaRPr>
          </a:p>
        </p:txBody>
      </p:sp>
      <p:sp>
        <p:nvSpPr>
          <p:cNvPr id="13"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4"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5"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6"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7"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690958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33333E-6 4.07407E-6 L 3.33333E-6 -0.18797 " pathEditMode="relative" rAng="0" ptsTypes="AA">
                                      <p:cBhvr>
                                        <p:cTn id="10" dur="2000" fill="hold"/>
                                        <p:tgtEl>
                                          <p:spTgt spid="6"/>
                                        </p:tgtEl>
                                        <p:attrNameLst>
                                          <p:attrName>ppt_x</p:attrName>
                                          <p:attrName>ppt_y</p:attrName>
                                        </p:attrNameLst>
                                      </p:cBhvr>
                                      <p:rCtr x="0" y="-9398"/>
                                    </p:animMotion>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circle(in)">
                                      <p:cBhvr>
                                        <p:cTn id="15"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4" descr="yellow inner shadow circle"/>
          <p:cNvPicPr>
            <a:picLocks noChangeAspect="1" noChangeArrowheads="1"/>
          </p:cNvPicPr>
          <p:nvPr/>
        </p:nvPicPr>
        <p:blipFill>
          <a:blip r:embed="rId3" cstate="print"/>
          <a:srcRect/>
          <a:stretch>
            <a:fillRect/>
          </a:stretch>
        </p:blipFill>
        <p:spPr bwMode="auto">
          <a:xfrm>
            <a:off x="1833525" y="165693"/>
            <a:ext cx="6207210" cy="1358305"/>
          </a:xfrm>
          <a:prstGeom prst="ellipse">
            <a:avLst/>
          </a:prstGeom>
          <a:ln w="63500" cap="rnd">
            <a:noFill/>
          </a:ln>
          <a:effectLst/>
          <a:scene3d>
            <a:camera prst="orthographicFront">
              <a:rot lat="0" lon="0" rev="0"/>
            </a:camera>
            <a:lightRig rig="glow" dir="t">
              <a:rot lat="0" lon="0" rev="14100000"/>
            </a:lightRig>
          </a:scene3d>
          <a:sp3d prstMaterial="softEdge">
            <a:bevelT w="127000" prst="artDeco"/>
          </a:sp3d>
        </p:spPr>
      </p:pic>
      <p:sp>
        <p:nvSpPr>
          <p:cNvPr id="5" name="Rectangle 31"/>
          <p:cNvSpPr/>
          <p:nvPr/>
        </p:nvSpPr>
        <p:spPr>
          <a:xfrm>
            <a:off x="2143886" y="175668"/>
            <a:ext cx="5586488" cy="923331"/>
          </a:xfrm>
          <a:prstGeom prst="rect">
            <a:avLst/>
          </a:prstGeom>
          <a:noFill/>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fr-FR" sz="5400" b="1" baseline="-25000" dirty="0">
                <a:ln w="12700">
                  <a:solidFill>
                    <a:schemeClr val="tx2">
                      <a:satMod val="155000"/>
                    </a:schemeClr>
                  </a:solidFill>
                  <a:prstDash val="solid"/>
                </a:ln>
                <a:effectLst>
                  <a:outerShdw blurRad="41275" dist="20320" dir="1800000" algn="tl" rotWithShape="0">
                    <a:srgbClr val="000000">
                      <a:alpha val="40000"/>
                    </a:srgbClr>
                  </a:outerShdw>
                </a:effectLst>
                <a:latin typeface="Basic Font" pitchFamily="2" charset="0"/>
                <a:cs typeface="Arial" charset="0"/>
              </a:rPr>
              <a:t>Plan</a:t>
            </a:r>
            <a:r>
              <a:rPr lang="ar-DZ" sz="5400" b="1" dirty="0">
                <a:ln w="12700">
                  <a:solidFill>
                    <a:schemeClr val="tx2">
                      <a:satMod val="155000"/>
                    </a:schemeClr>
                  </a:solidFill>
                  <a:prstDash val="solid"/>
                </a:ln>
                <a:effectLst>
                  <a:outerShdw blurRad="41275" dist="20320" dir="1800000" algn="tl" rotWithShape="0">
                    <a:srgbClr val="000000">
                      <a:alpha val="40000"/>
                    </a:srgbClr>
                  </a:outerShdw>
                </a:effectLst>
                <a:latin typeface="Basic Font" pitchFamily="2" charset="0"/>
                <a:cs typeface="Arial" charset="0"/>
              </a:rPr>
              <a:t> </a:t>
            </a:r>
            <a:r>
              <a:rPr lang="fr-FR" sz="5400" b="1" baseline="-25000" dirty="0" smtClean="0">
                <a:ln w="12700">
                  <a:solidFill>
                    <a:schemeClr val="tx2">
                      <a:satMod val="155000"/>
                    </a:schemeClr>
                  </a:solidFill>
                  <a:prstDash val="solid"/>
                </a:ln>
                <a:effectLst>
                  <a:outerShdw blurRad="41275" dist="20320" dir="1800000" algn="tl" rotWithShape="0">
                    <a:srgbClr val="000000">
                      <a:alpha val="40000"/>
                    </a:srgbClr>
                  </a:outerShdw>
                </a:effectLst>
                <a:latin typeface="Basic Font" pitchFamily="2" charset="0"/>
                <a:cs typeface="Arial" charset="0"/>
              </a:rPr>
              <a:t>de </a:t>
            </a:r>
            <a:r>
              <a:rPr lang="fr-FR" sz="5400" b="1" baseline="-25000" dirty="0">
                <a:ln w="12700">
                  <a:solidFill>
                    <a:schemeClr val="tx2">
                      <a:satMod val="155000"/>
                    </a:schemeClr>
                  </a:solidFill>
                  <a:prstDash val="solid"/>
                </a:ln>
                <a:effectLst>
                  <a:outerShdw blurRad="41275" dist="20320" dir="1800000" algn="tl" rotWithShape="0">
                    <a:srgbClr val="000000">
                      <a:alpha val="40000"/>
                    </a:srgbClr>
                  </a:outerShdw>
                </a:effectLst>
                <a:latin typeface="Basic Font" pitchFamily="2" charset="0"/>
                <a:cs typeface="Arial" charset="0"/>
              </a:rPr>
              <a:t>travail</a:t>
            </a:r>
          </a:p>
        </p:txBody>
      </p:sp>
      <p:sp>
        <p:nvSpPr>
          <p:cNvPr id="6" name="Organigramme : Connecteur 10"/>
          <p:cNvSpPr/>
          <p:nvPr/>
        </p:nvSpPr>
        <p:spPr>
          <a:xfrm>
            <a:off x="4329114" y="7400956"/>
            <a:ext cx="457200" cy="457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fr-FR" sz="3200" dirty="0">
                <a:ln w="0"/>
                <a:solidFill>
                  <a:schemeClr val="tx1"/>
                </a:solidFill>
                <a:effectLst>
                  <a:outerShdw blurRad="38100" dist="19050" dir="2700000" algn="tl" rotWithShape="0">
                    <a:schemeClr val="dk1">
                      <a:alpha val="40000"/>
                    </a:schemeClr>
                  </a:outerShdw>
                </a:effectLst>
              </a:rPr>
              <a:t>1</a:t>
            </a:r>
            <a:endParaRPr lang="ar-DZ" sz="3200" dirty="0">
              <a:ln w="0"/>
              <a:solidFill>
                <a:schemeClr val="accent1"/>
              </a:solidFill>
              <a:effectLst>
                <a:outerShdw blurRad="38100" dist="25400" dir="5400000" algn="ctr" rotWithShape="0">
                  <a:srgbClr val="6E747A">
                    <a:alpha val="43000"/>
                  </a:srgbClr>
                </a:outerShdw>
              </a:effectLst>
            </a:endParaRPr>
          </a:p>
        </p:txBody>
      </p:sp>
      <p:sp>
        <p:nvSpPr>
          <p:cNvPr id="7" name="AutoShape 2"/>
          <p:cNvSpPr>
            <a:spLocks noChangeArrowheads="1"/>
          </p:cNvSpPr>
          <p:nvPr/>
        </p:nvSpPr>
        <p:spPr bwMode="auto">
          <a:xfrm>
            <a:off x="1632359" y="1773765"/>
            <a:ext cx="7082623" cy="466246"/>
          </a:xfrm>
          <a:prstGeom prst="roundRect">
            <a:avLst>
              <a:gd name="adj" fmla="val 50000"/>
            </a:avLst>
          </a:prstGeom>
          <a:solidFill>
            <a:schemeClr val="accent1">
              <a:lumMod val="20000"/>
              <a:lumOff val="80000"/>
              <a:alpha val="50000"/>
            </a:schemeClr>
          </a:solidFill>
          <a:ln w="9525" algn="ctr">
            <a:solidFill>
              <a:schemeClr val="folHlink"/>
            </a:solidFill>
            <a:round/>
            <a:headEnd/>
            <a:tailEnd/>
          </a:ln>
        </p:spPr>
        <p:txBody>
          <a:bodyPr wrap="none" anchor="ctr"/>
          <a:lstStyle/>
          <a:p>
            <a:pPr marL="457200" algn="ctr">
              <a:lnSpc>
                <a:spcPct val="115000"/>
              </a:lnSpc>
              <a:spcAft>
                <a:spcPts val="1000"/>
              </a:spcAft>
            </a:pPr>
            <a:r>
              <a:rPr lang="fr-FR" sz="2400" b="1" i="1" dirty="0">
                <a:effectLst>
                  <a:outerShdw blurRad="38100" dist="38100" dir="2700000" algn="tl">
                    <a:srgbClr val="C0C0C0"/>
                  </a:outerShdw>
                </a:effectLst>
                <a:cs typeface="Times New Roman" pitchFamily="18" charset="0"/>
              </a:rPr>
              <a:t>Introduction</a:t>
            </a:r>
            <a:r>
              <a:rPr lang="fr-FR" sz="2400" b="1" i="1" dirty="0" smtClean="0">
                <a:effectLst>
                  <a:outerShdw blurRad="38100" dist="38100" dir="2700000" algn="tl">
                    <a:srgbClr val="C0C0C0"/>
                  </a:outerShdw>
                </a:effectLst>
                <a:cs typeface="Times New Roman" pitchFamily="18" charset="0"/>
              </a:rPr>
              <a:t> </a:t>
            </a:r>
            <a:r>
              <a:rPr lang="fr-FR" sz="2000" b="1" dirty="0"/>
              <a:t> </a:t>
            </a:r>
          </a:p>
        </p:txBody>
      </p:sp>
      <p:sp>
        <p:nvSpPr>
          <p:cNvPr id="8" name="Organigramme : Connecteur 11"/>
          <p:cNvSpPr/>
          <p:nvPr/>
        </p:nvSpPr>
        <p:spPr>
          <a:xfrm>
            <a:off x="4329112" y="7858156"/>
            <a:ext cx="457200" cy="457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fr-FR" sz="3200" dirty="0">
                <a:ln w="0"/>
                <a:solidFill>
                  <a:schemeClr val="tx1"/>
                </a:solidFill>
                <a:effectLst>
                  <a:outerShdw blurRad="38100" dist="19050" dir="2700000" algn="tl" rotWithShape="0">
                    <a:schemeClr val="dk1">
                      <a:alpha val="40000"/>
                    </a:schemeClr>
                  </a:outerShdw>
                </a:effectLst>
              </a:rPr>
              <a:t>2</a:t>
            </a:r>
            <a:endParaRPr lang="ar-D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AutoShape 2"/>
          <p:cNvSpPr>
            <a:spLocks noChangeArrowheads="1"/>
          </p:cNvSpPr>
          <p:nvPr/>
        </p:nvSpPr>
        <p:spPr bwMode="auto">
          <a:xfrm>
            <a:off x="1622455" y="2479309"/>
            <a:ext cx="7082623" cy="466246"/>
          </a:xfrm>
          <a:prstGeom prst="roundRect">
            <a:avLst>
              <a:gd name="adj" fmla="val 50000"/>
            </a:avLst>
          </a:prstGeom>
          <a:solidFill>
            <a:schemeClr val="accent1">
              <a:lumMod val="20000"/>
              <a:lumOff val="80000"/>
              <a:alpha val="50000"/>
            </a:schemeClr>
          </a:solidFill>
          <a:ln w="9525" algn="ctr">
            <a:solidFill>
              <a:schemeClr val="folHlink"/>
            </a:solidFill>
            <a:round/>
            <a:headEnd/>
            <a:tailEnd/>
          </a:ln>
        </p:spPr>
        <p:txBody>
          <a:bodyPr wrap="none" anchor="ctr"/>
          <a:lstStyle/>
          <a:p>
            <a:pPr algn="ctr"/>
            <a:r>
              <a:rPr lang="fr-FR" sz="600" dirty="0" smtClean="0"/>
              <a:t>   </a:t>
            </a:r>
            <a:r>
              <a:rPr lang="fr-FR" sz="2400" b="1" i="1" dirty="0" smtClean="0">
                <a:effectLst>
                  <a:outerShdw blurRad="38100" dist="38100" dir="2700000" algn="tl">
                    <a:srgbClr val="C0C0C0"/>
                  </a:outerShdw>
                </a:effectLst>
                <a:cs typeface="Times New Roman" pitchFamily="18" charset="0"/>
              </a:rPr>
              <a:t>Objectif</a:t>
            </a:r>
            <a:endParaRPr lang="fr-FR" sz="2400" b="1" i="1" dirty="0">
              <a:effectLst>
                <a:outerShdw blurRad="38100" dist="38100" dir="2700000" algn="tl">
                  <a:srgbClr val="C0C0C0"/>
                </a:outerShdw>
              </a:effectLst>
              <a:cs typeface="Times New Roman" pitchFamily="18" charset="0"/>
            </a:endParaRPr>
          </a:p>
        </p:txBody>
      </p:sp>
      <p:sp>
        <p:nvSpPr>
          <p:cNvPr id="10" name="Organigramme : Connecteur 12"/>
          <p:cNvSpPr/>
          <p:nvPr/>
        </p:nvSpPr>
        <p:spPr>
          <a:xfrm>
            <a:off x="4329112" y="8315356"/>
            <a:ext cx="457200" cy="457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fr-FR" sz="3200" dirty="0">
                <a:ln w="0"/>
                <a:solidFill>
                  <a:schemeClr val="tx1"/>
                </a:solidFill>
                <a:effectLst>
                  <a:outerShdw blurRad="38100" dist="19050" dir="2700000" algn="tl" rotWithShape="0">
                    <a:schemeClr val="dk1">
                      <a:alpha val="40000"/>
                    </a:schemeClr>
                  </a:outerShdw>
                </a:effectLst>
              </a:rPr>
              <a:t>3</a:t>
            </a:r>
            <a:endParaRPr lang="ar-D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1" name="AutoShape 2"/>
          <p:cNvSpPr>
            <a:spLocks noChangeArrowheads="1"/>
          </p:cNvSpPr>
          <p:nvPr/>
        </p:nvSpPr>
        <p:spPr bwMode="auto">
          <a:xfrm>
            <a:off x="1622455" y="3130428"/>
            <a:ext cx="7027976" cy="466246"/>
          </a:xfrm>
          <a:prstGeom prst="roundRect">
            <a:avLst>
              <a:gd name="adj" fmla="val 50000"/>
            </a:avLst>
          </a:prstGeom>
          <a:solidFill>
            <a:schemeClr val="accent1">
              <a:lumMod val="20000"/>
              <a:lumOff val="80000"/>
              <a:alpha val="50000"/>
            </a:schemeClr>
          </a:solidFill>
          <a:ln w="9525" algn="ctr">
            <a:solidFill>
              <a:schemeClr val="folHlink"/>
            </a:solidFill>
            <a:round/>
            <a:headEnd/>
            <a:tailEnd/>
          </a:ln>
        </p:spPr>
        <p:txBody>
          <a:bodyPr wrap="none" anchor="ctr"/>
          <a:lstStyle/>
          <a:p>
            <a:r>
              <a:rPr lang="fr-FR" sz="100" dirty="0" smtClean="0"/>
              <a:t>   </a:t>
            </a:r>
          </a:p>
          <a:p>
            <a:pPr marL="45720" lvl="0" algn="ctr">
              <a:lnSpc>
                <a:spcPct val="170000"/>
              </a:lnSpc>
              <a:spcBef>
                <a:spcPts val="600"/>
              </a:spcBef>
              <a:buClr>
                <a:srgbClr val="3891A7"/>
              </a:buClr>
              <a:buSzPct val="80000"/>
            </a:pPr>
            <a:r>
              <a:rPr lang="fr-FR" sz="2400" b="1" i="1" dirty="0">
                <a:effectLst>
                  <a:outerShdw blurRad="38100" dist="38100" dir="2700000" algn="tl">
                    <a:srgbClr val="C0C0C0"/>
                  </a:outerShdw>
                </a:effectLst>
                <a:cs typeface="Times New Roman" pitchFamily="18" charset="0"/>
              </a:rPr>
              <a:t>Généralité sur le béton du sable </a:t>
            </a:r>
          </a:p>
        </p:txBody>
      </p:sp>
      <p:sp>
        <p:nvSpPr>
          <p:cNvPr id="12" name="Organigramme : Connecteur 13"/>
          <p:cNvSpPr/>
          <p:nvPr/>
        </p:nvSpPr>
        <p:spPr>
          <a:xfrm>
            <a:off x="4329112" y="8772556"/>
            <a:ext cx="457200" cy="457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fr-FR" sz="3200" dirty="0">
                <a:ln w="0"/>
                <a:solidFill>
                  <a:schemeClr val="tx1"/>
                </a:solidFill>
                <a:effectLst>
                  <a:outerShdw blurRad="38100" dist="19050" dir="2700000" algn="tl" rotWithShape="0">
                    <a:schemeClr val="dk1">
                      <a:alpha val="40000"/>
                    </a:schemeClr>
                  </a:outerShdw>
                </a:effectLst>
              </a:rPr>
              <a:t>4</a:t>
            </a:r>
            <a:endParaRPr lang="ar-D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3" name="AutoShape 2"/>
          <p:cNvSpPr>
            <a:spLocks noChangeArrowheads="1"/>
          </p:cNvSpPr>
          <p:nvPr/>
        </p:nvSpPr>
        <p:spPr bwMode="auto">
          <a:xfrm>
            <a:off x="1622454" y="3827554"/>
            <a:ext cx="7082623" cy="466246"/>
          </a:xfrm>
          <a:prstGeom prst="roundRect">
            <a:avLst>
              <a:gd name="adj" fmla="val 50000"/>
            </a:avLst>
          </a:prstGeom>
          <a:solidFill>
            <a:schemeClr val="accent1">
              <a:lumMod val="20000"/>
              <a:lumOff val="80000"/>
              <a:alpha val="50000"/>
            </a:schemeClr>
          </a:solidFill>
          <a:ln w="9525" algn="ctr">
            <a:solidFill>
              <a:schemeClr val="folHlink"/>
            </a:solidFill>
            <a:round/>
            <a:headEnd/>
            <a:tailEnd/>
          </a:ln>
        </p:spPr>
        <p:txBody>
          <a:bodyPr wrap="none" anchor="ctr"/>
          <a:lstStyle/>
          <a:p>
            <a:pPr marL="45720" lvl="0" algn="ctr">
              <a:lnSpc>
                <a:spcPct val="170000"/>
              </a:lnSpc>
              <a:spcBef>
                <a:spcPts val="600"/>
              </a:spcBef>
              <a:buClr>
                <a:srgbClr val="3891A7"/>
              </a:buClr>
              <a:buSzPct val="80000"/>
            </a:pPr>
            <a:r>
              <a:rPr lang="fr-FR" sz="2400" b="1" i="1" dirty="0">
                <a:effectLst>
                  <a:outerShdw blurRad="38100" dist="38100" dir="2700000" algn="tl">
                    <a:srgbClr val="C0C0C0"/>
                  </a:outerShdw>
                </a:effectLst>
                <a:cs typeface="Times New Roman" pitchFamily="18" charset="0"/>
              </a:rPr>
              <a:t>Caractérisation des matériaux</a:t>
            </a:r>
          </a:p>
        </p:txBody>
      </p:sp>
      <p:sp>
        <p:nvSpPr>
          <p:cNvPr id="14" name="Organigramme : Connecteur 17"/>
          <p:cNvSpPr/>
          <p:nvPr/>
        </p:nvSpPr>
        <p:spPr>
          <a:xfrm>
            <a:off x="4329112" y="9229756"/>
            <a:ext cx="457200" cy="457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fr-FR" sz="3200" dirty="0">
                <a:ln w="0"/>
                <a:solidFill>
                  <a:schemeClr val="tx1"/>
                </a:solidFill>
                <a:effectLst>
                  <a:outerShdw blurRad="38100" dist="19050" dir="2700000" algn="tl" rotWithShape="0">
                    <a:schemeClr val="dk1">
                      <a:alpha val="40000"/>
                    </a:schemeClr>
                  </a:outerShdw>
                </a:effectLst>
              </a:rPr>
              <a:t>5</a:t>
            </a:r>
            <a:endParaRPr lang="ar-D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5" name="AutoShape 2"/>
          <p:cNvSpPr>
            <a:spLocks noChangeArrowheads="1"/>
          </p:cNvSpPr>
          <p:nvPr/>
        </p:nvSpPr>
        <p:spPr bwMode="auto">
          <a:xfrm>
            <a:off x="1669901" y="4405745"/>
            <a:ext cx="7082623" cy="536922"/>
          </a:xfrm>
          <a:prstGeom prst="roundRect">
            <a:avLst>
              <a:gd name="adj" fmla="val 50000"/>
            </a:avLst>
          </a:prstGeom>
          <a:solidFill>
            <a:schemeClr val="accent1">
              <a:lumMod val="20000"/>
              <a:lumOff val="80000"/>
              <a:alpha val="50000"/>
            </a:schemeClr>
          </a:solidFill>
          <a:ln w="9525" algn="ctr">
            <a:solidFill>
              <a:schemeClr val="folHlink"/>
            </a:solidFill>
            <a:round/>
            <a:headEnd/>
            <a:tailEnd/>
          </a:ln>
        </p:spPr>
        <p:txBody>
          <a:bodyPr wrap="none" anchor="ctr"/>
          <a:lstStyle/>
          <a:p>
            <a:pPr marL="45720" lvl="0" algn="ctr">
              <a:lnSpc>
                <a:spcPct val="170000"/>
              </a:lnSpc>
              <a:spcBef>
                <a:spcPts val="600"/>
              </a:spcBef>
              <a:buClr>
                <a:srgbClr val="3891A7"/>
              </a:buClr>
              <a:buSzPct val="80000"/>
            </a:pPr>
            <a:r>
              <a:rPr lang="fr-FR" sz="2400" b="1" i="1" dirty="0">
                <a:effectLst>
                  <a:outerShdw blurRad="38100" dist="38100" dir="2700000" algn="tl">
                    <a:srgbClr val="C0C0C0"/>
                  </a:outerShdw>
                </a:effectLst>
                <a:cs typeface="Times New Roman" pitchFamily="18" charset="0"/>
              </a:rPr>
              <a:t>Formulation</a:t>
            </a:r>
            <a:r>
              <a:rPr lang="fr-FR" sz="2400" b="1" i="1" dirty="0" smtClean="0">
                <a:effectLst>
                  <a:outerShdw blurRad="38100" dist="38100" dir="2700000" algn="tl">
                    <a:srgbClr val="C0C0C0"/>
                  </a:outerShdw>
                </a:effectLst>
                <a:cs typeface="Times New Roman" pitchFamily="18" charset="0"/>
              </a:rPr>
              <a:t> </a:t>
            </a:r>
            <a:r>
              <a:rPr lang="fr-FR" sz="2400" b="1" i="1" dirty="0">
                <a:effectLst>
                  <a:outerShdw blurRad="38100" dist="38100" dir="2700000" algn="tl">
                    <a:srgbClr val="C0C0C0"/>
                  </a:outerShdw>
                </a:effectLst>
                <a:cs typeface="Times New Roman" pitchFamily="18" charset="0"/>
              </a:rPr>
              <a:t>du béton de sable</a:t>
            </a:r>
          </a:p>
          <a:p>
            <a:r>
              <a:rPr lang="fr-FR" sz="2000" dirty="0"/>
              <a:t> </a:t>
            </a:r>
          </a:p>
        </p:txBody>
      </p:sp>
      <p:sp>
        <p:nvSpPr>
          <p:cNvPr id="16" name="Organigramme : Connecteur 18"/>
          <p:cNvSpPr/>
          <p:nvPr/>
        </p:nvSpPr>
        <p:spPr>
          <a:xfrm>
            <a:off x="4329112" y="9712280"/>
            <a:ext cx="457200" cy="457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fr-FR" sz="3200" dirty="0">
                <a:ln w="0"/>
                <a:solidFill>
                  <a:schemeClr val="tx1"/>
                </a:solidFill>
                <a:effectLst>
                  <a:outerShdw blurRad="38100" dist="19050" dir="2700000" algn="tl" rotWithShape="0">
                    <a:schemeClr val="dk1">
                      <a:alpha val="40000"/>
                    </a:schemeClr>
                  </a:outerShdw>
                </a:effectLst>
              </a:rPr>
              <a:t>6</a:t>
            </a:r>
            <a:endParaRPr lang="ar-D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7" name="AutoShape 2"/>
          <p:cNvSpPr>
            <a:spLocks noChangeArrowheads="1"/>
          </p:cNvSpPr>
          <p:nvPr/>
        </p:nvSpPr>
        <p:spPr bwMode="auto">
          <a:xfrm>
            <a:off x="1688481" y="5117009"/>
            <a:ext cx="7082623" cy="466246"/>
          </a:xfrm>
          <a:prstGeom prst="roundRect">
            <a:avLst>
              <a:gd name="adj" fmla="val 50000"/>
            </a:avLst>
          </a:prstGeom>
          <a:solidFill>
            <a:schemeClr val="accent1">
              <a:lumMod val="20000"/>
              <a:lumOff val="80000"/>
              <a:alpha val="50000"/>
            </a:schemeClr>
          </a:solidFill>
          <a:ln w="9525" algn="ctr">
            <a:solidFill>
              <a:schemeClr val="folHlink"/>
            </a:solidFill>
            <a:round/>
            <a:headEnd/>
            <a:tailEnd/>
          </a:ln>
        </p:spPr>
        <p:txBody>
          <a:bodyPr wrap="none" anchor="ctr"/>
          <a:lstStyle/>
          <a:p>
            <a:pPr marL="45720" lvl="0" algn="ctr">
              <a:lnSpc>
                <a:spcPct val="170000"/>
              </a:lnSpc>
              <a:spcBef>
                <a:spcPts val="600"/>
              </a:spcBef>
              <a:buClr>
                <a:srgbClr val="3891A7"/>
              </a:buClr>
              <a:buSzPct val="80000"/>
            </a:pPr>
            <a:r>
              <a:rPr lang="fr-FR" sz="2400" b="1" i="1" dirty="0" smtClean="0">
                <a:effectLst>
                  <a:outerShdw blurRad="38100" dist="38100" dir="2700000" algn="tl">
                    <a:srgbClr val="C0C0C0"/>
                  </a:outerShdw>
                </a:effectLst>
                <a:cs typeface="Times New Roman" pitchFamily="18" charset="0"/>
              </a:rPr>
              <a:t>Résultats </a:t>
            </a:r>
            <a:r>
              <a:rPr lang="fr-FR" sz="2400" b="1" i="1" dirty="0">
                <a:effectLst>
                  <a:outerShdw blurRad="38100" dist="38100" dir="2700000" algn="tl">
                    <a:srgbClr val="C0C0C0"/>
                  </a:outerShdw>
                </a:effectLst>
                <a:cs typeface="Times New Roman" pitchFamily="18" charset="0"/>
              </a:rPr>
              <a:t>et discussion</a:t>
            </a:r>
          </a:p>
          <a:p>
            <a:r>
              <a:rPr lang="fr-FR" sz="2400" b="1" i="1" dirty="0">
                <a:effectLst>
                  <a:outerShdw blurRad="38100" dist="38100" dir="2700000" algn="tl">
                    <a:srgbClr val="C0C0C0"/>
                  </a:outerShdw>
                </a:effectLst>
                <a:cs typeface="Times New Roman" pitchFamily="18" charset="0"/>
              </a:rPr>
              <a:t> </a:t>
            </a:r>
          </a:p>
        </p:txBody>
      </p:sp>
      <p:sp>
        <p:nvSpPr>
          <p:cNvPr id="18" name="AutoShape 2"/>
          <p:cNvSpPr>
            <a:spLocks noChangeArrowheads="1"/>
          </p:cNvSpPr>
          <p:nvPr/>
        </p:nvSpPr>
        <p:spPr bwMode="auto">
          <a:xfrm>
            <a:off x="1632358" y="5721578"/>
            <a:ext cx="7082623" cy="582240"/>
          </a:xfrm>
          <a:prstGeom prst="roundRect">
            <a:avLst>
              <a:gd name="adj" fmla="val 50000"/>
            </a:avLst>
          </a:prstGeom>
          <a:solidFill>
            <a:schemeClr val="accent1">
              <a:lumMod val="20000"/>
              <a:lumOff val="80000"/>
              <a:alpha val="50000"/>
            </a:schemeClr>
          </a:solidFill>
          <a:ln w="9525" algn="ctr">
            <a:solidFill>
              <a:schemeClr val="folHlink"/>
            </a:solidFill>
            <a:round/>
            <a:headEnd/>
            <a:tailEnd/>
          </a:ln>
        </p:spPr>
        <p:txBody>
          <a:bodyPr wrap="none" anchor="ctr"/>
          <a:lstStyle/>
          <a:p>
            <a:pPr marL="45720" lvl="0" algn="ctr">
              <a:lnSpc>
                <a:spcPct val="170000"/>
              </a:lnSpc>
              <a:spcBef>
                <a:spcPts val="600"/>
              </a:spcBef>
              <a:buClr>
                <a:srgbClr val="3891A7"/>
              </a:buClr>
              <a:buSzPct val="80000"/>
            </a:pPr>
            <a:r>
              <a:rPr lang="fr-FR" sz="2400" b="1" i="1" dirty="0" smtClean="0">
                <a:effectLst>
                  <a:outerShdw blurRad="38100" dist="38100" dir="2700000" algn="tl">
                    <a:srgbClr val="C0C0C0"/>
                  </a:outerShdw>
                </a:effectLst>
                <a:cs typeface="Times New Roman" pitchFamily="18" charset="0"/>
              </a:rPr>
              <a:t>Conclusion et recommandation</a:t>
            </a:r>
            <a:r>
              <a:rPr lang="fr-FR" sz="2000" dirty="0" smtClean="0"/>
              <a:t> </a:t>
            </a:r>
            <a:endParaRPr lang="fr-FR" sz="2000" dirty="0"/>
          </a:p>
        </p:txBody>
      </p:sp>
    </p:spTree>
    <p:extLst>
      <p:ext uri="{BB962C8B-B14F-4D97-AF65-F5344CB8AC3E}">
        <p14:creationId xmlns:p14="http://schemas.microsoft.com/office/powerpoint/2010/main" val="318128034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strVal val="#ppt_w+.3"/>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Effect transition="in" filter="fade">
                                      <p:cBhvr>
                                        <p:cTn id="15" dur="1000"/>
                                        <p:tgtEl>
                                          <p:spTgt spid="5"/>
                                        </p:tgtEl>
                                      </p:cBhvr>
                                    </p:animEffect>
                                  </p:childTnLst>
                                </p:cTn>
                              </p:par>
                              <p:par>
                                <p:cTn id="16" presetID="0" presetClass="path" presetSubtype="0" accel="50000" decel="50000" fill="hold" nodeType="withEffect">
                                  <p:stCondLst>
                                    <p:cond delay="0"/>
                                  </p:stCondLst>
                                  <p:childTnLst>
                                    <p:animMotion origin="layout" path="M -0.09063 -0.0037 C -0.08854 -0.07315 -0.08559 -0.14074 -0.09497 -0.20532 C -0.10347 -0.26944 -0.12257 -0.33287 -0.14097 -0.38935 C -0.15938 -0.4463 -0.18091 -0.49815 -0.20504 -0.54606 C -0.22847 -0.59444 -0.25295 -0.63634 -0.28455 -0.67755 C -0.31597 -0.71944 -0.35486 -0.75741 -0.39288 -0.79398 " pathEditMode="relative" rAng="0" ptsTypes="AAAAAA">
                                      <p:cBhvr>
                                        <p:cTn id="17" dur="2000" fill="hold"/>
                                        <p:tgtEl>
                                          <p:spTgt spid="6"/>
                                        </p:tgtEl>
                                        <p:attrNameLst>
                                          <p:attrName>ppt_x</p:attrName>
                                          <p:attrName>ppt_y</p:attrName>
                                        </p:attrNameLst>
                                      </p:cBhvr>
                                      <p:rCtr x="-15017" y="-39514"/>
                                    </p:animMotion>
                                  </p:childTnLst>
                                </p:cTn>
                              </p:par>
                            </p:childTnLst>
                          </p:cTn>
                        </p:par>
                        <p:par>
                          <p:cTn id="18" fill="hold">
                            <p:stCondLst>
                              <p:cond delay="3000"/>
                            </p:stCondLst>
                            <p:childTnLst>
                              <p:par>
                                <p:cTn id="19" presetID="1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Left)">
                                      <p:cBhvr>
                                        <p:cTn id="21" dur="1000"/>
                                        <p:tgtEl>
                                          <p:spTgt spid="7"/>
                                        </p:tgtEl>
                                      </p:cBhvr>
                                    </p:animEffect>
                                  </p:childTnLst>
                                </p:cTn>
                              </p:par>
                              <p:par>
                                <p:cTn id="22" presetID="0" presetClass="path" presetSubtype="0" accel="50000" decel="50000" fill="hold" nodeType="withEffect">
                                  <p:stCondLst>
                                    <p:cond delay="0"/>
                                  </p:stCondLst>
                                  <p:childTnLst>
                                    <p:animMotion origin="layout" path="M -0.09445 -0.01181 C -0.09045 -0.10394 -0.08507 -0.19398 -0.09983 -0.26806 C -0.11233 -0.34144 -0.14358 -0.39885 -0.17257 -0.45741 C -0.20174 -0.51551 -0.23663 -0.56829 -0.27327 -0.61713 C -0.3099 -0.66505 -0.35139 -0.70625 -0.3915 -0.74584 " pathEditMode="relative" rAng="0" ptsTypes="AAAAA">
                                      <p:cBhvr>
                                        <p:cTn id="23" dur="2000" fill="hold"/>
                                        <p:tgtEl>
                                          <p:spTgt spid="8"/>
                                        </p:tgtEl>
                                        <p:attrNameLst>
                                          <p:attrName>ppt_x</p:attrName>
                                          <p:attrName>ppt_y</p:attrName>
                                        </p:attrNameLst>
                                      </p:cBhvr>
                                      <p:rCtr x="-14635" y="-36713"/>
                                    </p:animMotion>
                                  </p:childTnLst>
                                </p:cTn>
                              </p:par>
                            </p:childTnLst>
                          </p:cTn>
                        </p:par>
                        <p:par>
                          <p:cTn id="24" fill="hold">
                            <p:stCondLst>
                              <p:cond delay="5000"/>
                            </p:stCondLst>
                            <p:childTnLst>
                              <p:par>
                                <p:cTn id="25" presetID="1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Left)">
                                      <p:cBhvr>
                                        <p:cTn id="27" dur="1000"/>
                                        <p:tgtEl>
                                          <p:spTgt spid="9"/>
                                        </p:tgtEl>
                                      </p:cBhvr>
                                    </p:animEffect>
                                  </p:childTnLst>
                                </p:cTn>
                              </p:par>
                              <p:par>
                                <p:cTn id="28" presetID="0" presetClass="path" presetSubtype="0" accel="50000" decel="50000" fill="hold" nodeType="withEffect">
                                  <p:stCondLst>
                                    <p:cond delay="0"/>
                                  </p:stCondLst>
                                  <p:childTnLst>
                                    <p:animMotion origin="layout" path="M -0.09514 -0.00856 C -0.08976 -0.13078 -0.08386 -0.25277 -0.1066 -0.34051 C -0.12778 -0.42847 -0.17882 -0.47662 -0.22691 -0.53588 C -0.27483 -0.5956 -0.36476 -0.67129 -0.3915 -0.69768 " pathEditMode="relative" rAng="0" ptsTypes="AAAA">
                                      <p:cBhvr>
                                        <p:cTn id="29" dur="2000" fill="hold"/>
                                        <p:tgtEl>
                                          <p:spTgt spid="10"/>
                                        </p:tgtEl>
                                        <p:attrNameLst>
                                          <p:attrName>ppt_x</p:attrName>
                                          <p:attrName>ppt_y</p:attrName>
                                        </p:attrNameLst>
                                      </p:cBhvr>
                                      <p:rCtr x="-14583" y="-34468"/>
                                    </p:animMotion>
                                  </p:childTnLst>
                                </p:cTn>
                              </p:par>
                            </p:childTnLst>
                          </p:cTn>
                        </p:par>
                        <p:par>
                          <p:cTn id="30" fill="hold">
                            <p:stCondLst>
                              <p:cond delay="70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slide(fromLeft)">
                                      <p:cBhvr>
                                        <p:cTn id="33" dur="1000"/>
                                        <p:tgtEl>
                                          <p:spTgt spid="11"/>
                                        </p:tgtEl>
                                      </p:cBhvr>
                                    </p:animEffect>
                                  </p:childTnLst>
                                </p:cTn>
                              </p:par>
                              <p:par>
                                <p:cTn id="34" presetID="0" presetClass="path" presetSubtype="0" accel="50000" decel="50000" fill="hold" nodeType="withEffect">
                                  <p:stCondLst>
                                    <p:cond delay="0"/>
                                  </p:stCondLst>
                                  <p:childTnLst>
                                    <p:animMotion origin="layout" path="M -0.09167 -0.0088 C -0.08038 -0.17292 -0.06059 -0.33542 -0.11979 -0.44259 C -0.16823 -0.54954 -0.28386 -0.60162 -0.38872 -0.65139 " pathEditMode="relative" rAng="0" ptsTypes="AAA">
                                      <p:cBhvr>
                                        <p:cTn id="35" dur="2000" fill="hold"/>
                                        <p:tgtEl>
                                          <p:spTgt spid="12"/>
                                        </p:tgtEl>
                                        <p:attrNameLst>
                                          <p:attrName>ppt_x</p:attrName>
                                          <p:attrName>ppt_y</p:attrName>
                                        </p:attrNameLst>
                                      </p:cBhvr>
                                      <p:rCtr x="-14236" y="-32130"/>
                                    </p:animMotion>
                                  </p:childTnLst>
                                </p:cTn>
                              </p:par>
                            </p:childTnLst>
                          </p:cTn>
                        </p:par>
                        <p:par>
                          <p:cTn id="36" fill="hold">
                            <p:stCondLst>
                              <p:cond delay="9000"/>
                            </p:stCondLst>
                            <p:childTnLst>
                              <p:par>
                                <p:cTn id="37" presetID="1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slide(fromLeft)">
                                      <p:cBhvr>
                                        <p:cTn id="39" dur="1000"/>
                                        <p:tgtEl>
                                          <p:spTgt spid="13"/>
                                        </p:tgtEl>
                                      </p:cBhvr>
                                    </p:animEffect>
                                  </p:childTnLst>
                                </p:cTn>
                              </p:par>
                              <p:par>
                                <p:cTn id="40" presetID="0" presetClass="path" presetSubtype="0" accel="50000" decel="50000" fill="hold" nodeType="withEffect">
                                  <p:stCondLst>
                                    <p:cond delay="0"/>
                                  </p:stCondLst>
                                  <p:childTnLst>
                                    <p:animMotion origin="layout" path="M -0.09705 0.01342 C -0.08663 -0.14422 -0.07396 -0.29908 -0.1224 -0.40186 C -0.17257 -0.50463 -0.28091 -0.5551 -0.38872 -0.60324 " pathEditMode="relative" rAng="0" ptsTypes="AAA">
                                      <p:cBhvr>
                                        <p:cTn id="41" dur="2000" fill="hold"/>
                                        <p:tgtEl>
                                          <p:spTgt spid="14"/>
                                        </p:tgtEl>
                                        <p:attrNameLst>
                                          <p:attrName>ppt_x</p:attrName>
                                          <p:attrName>ppt_y</p:attrName>
                                        </p:attrNameLst>
                                      </p:cBhvr>
                                      <p:rCtr x="-14115" y="-30833"/>
                                    </p:animMotion>
                                  </p:childTnLst>
                                </p:cTn>
                              </p:par>
                            </p:childTnLst>
                          </p:cTn>
                        </p:par>
                        <p:par>
                          <p:cTn id="42" fill="hold">
                            <p:stCondLst>
                              <p:cond delay="11000"/>
                            </p:stCondLst>
                            <p:childTnLst>
                              <p:par>
                                <p:cTn id="43" presetID="12" presetClass="entr" presetSubtype="8"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slide(fromLeft)">
                                      <p:cBhvr>
                                        <p:cTn id="45" dur="1000"/>
                                        <p:tgtEl>
                                          <p:spTgt spid="15"/>
                                        </p:tgtEl>
                                      </p:cBhvr>
                                    </p:animEffect>
                                  </p:childTnLst>
                                </p:cTn>
                              </p:par>
                              <p:par>
                                <p:cTn id="46" presetID="0" presetClass="path" presetSubtype="0" accel="50000" decel="50000" fill="hold" nodeType="withEffect">
                                  <p:stCondLst>
                                    <p:cond delay="0"/>
                                  </p:stCondLst>
                                  <p:childTnLst>
                                    <p:animMotion origin="layout" path="M -0.10313 -0.00695 C -0.09271 -0.14792 -0.07761 -0.28704 -0.12917 -0.37871 C -0.17361 -0.4706 -0.28038 -0.51551 -0.38455 -0.5588 " pathEditMode="relative" rAng="0" ptsTypes="AAA">
                                      <p:cBhvr>
                                        <p:cTn id="47" dur="2000" fill="hold"/>
                                        <p:tgtEl>
                                          <p:spTgt spid="16"/>
                                        </p:tgtEl>
                                        <p:attrNameLst>
                                          <p:attrName>ppt_x</p:attrName>
                                          <p:attrName>ppt_y</p:attrName>
                                        </p:attrNameLst>
                                      </p:cBhvr>
                                      <p:rCtr x="-13559" y="-27593"/>
                                    </p:animMotion>
                                  </p:childTnLst>
                                </p:cTn>
                              </p:par>
                            </p:childTnLst>
                          </p:cTn>
                        </p:par>
                        <p:par>
                          <p:cTn id="48" fill="hold">
                            <p:stCondLst>
                              <p:cond delay="13000"/>
                            </p:stCondLst>
                            <p:childTnLst>
                              <p:par>
                                <p:cTn id="49" presetID="1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slide(fromLeft)">
                                      <p:cBhvr>
                                        <p:cTn id="51" dur="1000"/>
                                        <p:tgtEl>
                                          <p:spTgt spid="17"/>
                                        </p:tgtEl>
                                      </p:cBhvr>
                                    </p:animEffect>
                                  </p:childTnLst>
                                </p:cTn>
                              </p:par>
                            </p:childTnLst>
                          </p:cTn>
                        </p:par>
                        <p:par>
                          <p:cTn id="52" fill="hold">
                            <p:stCondLst>
                              <p:cond delay="14000"/>
                            </p:stCondLst>
                            <p:childTnLst>
                              <p:par>
                                <p:cTn id="53" presetID="1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slide(fromLeft)">
                                      <p:cBhvr>
                                        <p:cTn id="5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5" grpId="0" animBg="1"/>
      <p:bldP spid="17"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مستطيل مستدير الزوايا 20"/>
          <p:cNvSpPr/>
          <p:nvPr/>
        </p:nvSpPr>
        <p:spPr>
          <a:xfrm>
            <a:off x="203200" y="6248400"/>
            <a:ext cx="2387600" cy="4953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a:t>
            </a:r>
            <a:r>
              <a:rPr lang="fr-FR" b="1" i="1" dirty="0">
                <a:effectLst>
                  <a:outerShdw blurRad="38100" dist="38100" dir="2700000" algn="tl">
                    <a:srgbClr val="C0C0C0"/>
                  </a:outerShdw>
                </a:effectLst>
                <a:cs typeface="Times New Roman" pitchFamily="18" charset="0"/>
              </a:rPr>
              <a:t>et recommandation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2"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buClr>
                <a:srgbClr val="D60093"/>
              </a:buClr>
              <a:defRPr/>
            </a:pPr>
            <a:r>
              <a:rPr lang="fr-FR" sz="2000" b="1" i="1" dirty="0">
                <a:solidFill>
                  <a:schemeClr val="tx1"/>
                </a:solidFill>
                <a:latin typeface="Bell MT" pitchFamily="18" charset="0"/>
                <a:cs typeface="Arial" panose="020B0604020202020204" pitchFamily="34" charset="0"/>
              </a:rPr>
              <a:t>Les résultats obtenus dans cette étude expérimentale nous permettent de tirer </a:t>
            </a:r>
            <a:r>
              <a:rPr lang="fr-FR" sz="2000" b="1" i="1" dirty="0" smtClean="0">
                <a:solidFill>
                  <a:schemeClr val="tx1"/>
                </a:solidFill>
                <a:latin typeface="Bell MT" pitchFamily="18" charset="0"/>
                <a:cs typeface="Arial" panose="020B0604020202020204" pitchFamily="34" charset="0"/>
              </a:rPr>
              <a:t>les conclusions </a:t>
            </a:r>
            <a:r>
              <a:rPr lang="fr-FR" sz="2000" b="1" i="1" dirty="0">
                <a:solidFill>
                  <a:schemeClr val="tx1"/>
                </a:solidFill>
                <a:latin typeface="Bell MT" pitchFamily="18" charset="0"/>
                <a:cs typeface="Arial" panose="020B0604020202020204" pitchFamily="34" charset="0"/>
              </a:rPr>
              <a:t>suivantes :</a:t>
            </a:r>
          </a:p>
          <a:p>
            <a:pPr lvl="0" indent="-342900">
              <a:lnSpc>
                <a:spcPct val="150000"/>
              </a:lnSpc>
              <a:buClr>
                <a:srgbClr val="D60093"/>
              </a:buClr>
              <a:buFont typeface="Wingdings" pitchFamily="2" charset="2"/>
              <a:buChar char="v"/>
              <a:defRPr/>
            </a:pPr>
            <a:r>
              <a:rPr lang="fr-FR" sz="2000" b="1" i="1" dirty="0" smtClean="0">
                <a:solidFill>
                  <a:schemeClr val="tx1"/>
                </a:solidFill>
                <a:latin typeface="Bell MT" pitchFamily="18" charset="0"/>
                <a:cs typeface="Arial" panose="020B0604020202020204" pitchFamily="34" charset="0"/>
              </a:rPr>
              <a:t>la </a:t>
            </a:r>
            <a:r>
              <a:rPr lang="fr-FR" sz="2000" b="1" i="1" dirty="0">
                <a:solidFill>
                  <a:schemeClr val="tx1"/>
                </a:solidFill>
                <a:latin typeface="Bell MT" pitchFamily="18" charset="0"/>
                <a:cs typeface="Arial" panose="020B0604020202020204" pitchFamily="34" charset="0"/>
              </a:rPr>
              <a:t>présence de laitier dans les bétons du sable des mélanges </a:t>
            </a:r>
            <a:r>
              <a:rPr lang="fr-FR" sz="2000" b="1" i="1" dirty="0" smtClean="0">
                <a:solidFill>
                  <a:schemeClr val="tx1"/>
                </a:solidFill>
                <a:latin typeface="Bell MT" pitchFamily="18" charset="0"/>
                <a:cs typeface="Arial" panose="020B0604020202020204" pitchFamily="34" charset="0"/>
              </a:rPr>
              <a:t>choisis influent </a:t>
            </a:r>
            <a:r>
              <a:rPr lang="fr-FR" sz="2000" b="1" i="1" dirty="0">
                <a:solidFill>
                  <a:schemeClr val="tx1"/>
                </a:solidFill>
                <a:latin typeface="Bell MT" pitchFamily="18" charset="0"/>
                <a:cs typeface="Arial" panose="020B0604020202020204" pitchFamily="34" charset="0"/>
              </a:rPr>
              <a:t>de façon significative des propriétés mécaniques de ces derniers et d’une manière </a:t>
            </a:r>
            <a:r>
              <a:rPr lang="fr-FR" sz="2000" b="1" i="1" dirty="0" smtClean="0">
                <a:solidFill>
                  <a:schemeClr val="tx1"/>
                </a:solidFill>
                <a:latin typeface="Bell MT" pitchFamily="18" charset="0"/>
                <a:cs typeface="Arial" panose="020B0604020202020204" pitchFamily="34" charset="0"/>
              </a:rPr>
              <a:t>analogique  pour </a:t>
            </a:r>
            <a:r>
              <a:rPr lang="fr-FR" sz="2000" b="1" i="1" dirty="0">
                <a:solidFill>
                  <a:schemeClr val="tx1"/>
                </a:solidFill>
                <a:latin typeface="Bell MT" pitchFamily="18" charset="0"/>
                <a:cs typeface="Arial" panose="020B0604020202020204" pitchFamily="34" charset="0"/>
              </a:rPr>
              <a:t>le béton conventionnel pour un dosage de 15%.</a:t>
            </a:r>
          </a:p>
          <a:p>
            <a:pPr lvl="0" indent="-342900">
              <a:lnSpc>
                <a:spcPct val="150000"/>
              </a:lnSpc>
              <a:spcAft>
                <a:spcPts val="1000"/>
              </a:spcAft>
              <a:buClr>
                <a:srgbClr val="D60093"/>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L’utilisation d’adjuvant « super plastifiant » avec laitier  dans la formulation de béton de sable qui peut atteindre des résistances identique qu’à celle du béton ordinaire</a:t>
            </a:r>
            <a:r>
              <a:rPr lang="fr-FR" sz="1600" dirty="0">
                <a:solidFill>
                  <a:srgbClr val="000000"/>
                </a:solidFill>
                <a:latin typeface="Times New Roman"/>
                <a:ea typeface="Calibri"/>
                <a:cs typeface="Arial"/>
              </a:rPr>
              <a:t>. </a:t>
            </a:r>
            <a:endParaRPr lang="fr-FR" sz="1600" dirty="0">
              <a:latin typeface="Calibri"/>
              <a:ea typeface="Calibri"/>
              <a:cs typeface="Arial"/>
            </a:endParaRPr>
          </a:p>
        </p:txBody>
      </p:sp>
      <p:sp>
        <p:nvSpPr>
          <p:cNvPr id="12" name="مستطيل مستدير الزوايا 7"/>
          <p:cNvSpPr/>
          <p:nvPr/>
        </p:nvSpPr>
        <p:spPr>
          <a:xfrm>
            <a:off x="220518" y="1427900"/>
            <a:ext cx="2387600" cy="48939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3" name="مستطيل مستدير الزوايا 8"/>
          <p:cNvSpPr/>
          <p:nvPr/>
        </p:nvSpPr>
        <p:spPr>
          <a:xfrm>
            <a:off x="196850" y="1917290"/>
            <a:ext cx="2393950" cy="768062"/>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4" name="مستطيل مستدير الزوايا 9"/>
          <p:cNvSpPr/>
          <p:nvPr/>
        </p:nvSpPr>
        <p:spPr>
          <a:xfrm>
            <a:off x="207818" y="2705100"/>
            <a:ext cx="2413000" cy="8382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3" name="مستطيل مستدير الزوايا 10"/>
          <p:cNvSpPr/>
          <p:nvPr/>
        </p:nvSpPr>
        <p:spPr>
          <a:xfrm>
            <a:off x="220518"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4" name="مستطيل مستدير الزوايا 6"/>
          <p:cNvSpPr/>
          <p:nvPr/>
        </p:nvSpPr>
        <p:spPr>
          <a:xfrm>
            <a:off x="233218" y="928255"/>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25" name="مستطيل مستدير الزوايا 11"/>
          <p:cNvSpPr/>
          <p:nvPr/>
        </p:nvSpPr>
        <p:spPr>
          <a:xfrm>
            <a:off x="220518" y="4291781"/>
            <a:ext cx="2387600" cy="61987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1" name="مستطيل مستدير الزوايا 7"/>
          <p:cNvSpPr/>
          <p:nvPr/>
        </p:nvSpPr>
        <p:spPr>
          <a:xfrm>
            <a:off x="196850"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6" name="مستطيل مستدير الزوايا 8"/>
          <p:cNvSpPr/>
          <p:nvPr/>
        </p:nvSpPr>
        <p:spPr>
          <a:xfrm>
            <a:off x="193675"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7" name="مستطيل مستدير الزوايا 9"/>
          <p:cNvSpPr/>
          <p:nvPr/>
        </p:nvSpPr>
        <p:spPr>
          <a:xfrm>
            <a:off x="187325"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8" name="مستطيل مستدير الزوايا 6"/>
          <p:cNvSpPr/>
          <p:nvPr/>
        </p:nvSpPr>
        <p:spPr>
          <a:xfrm>
            <a:off x="207818"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19"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0" name="مستطيل مستدير الزوايا 11"/>
          <p:cNvSpPr/>
          <p:nvPr/>
        </p:nvSpPr>
        <p:spPr>
          <a:xfrm>
            <a:off x="187325" y="4291781"/>
            <a:ext cx="2387600" cy="61987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6"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7"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8"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9"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30" name="AutoShape 35"/>
          <p:cNvSpPr>
            <a:spLocks noChangeArrowheads="1"/>
          </p:cNvSpPr>
          <p:nvPr/>
        </p:nvSpPr>
        <p:spPr bwMode="auto">
          <a:xfrm>
            <a:off x="2718592" y="282433"/>
            <a:ext cx="6041950" cy="64582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algn="ctr"/>
            <a:r>
              <a:rPr lang="fr-FR" sz="2800" b="1" i="1" dirty="0" smtClean="0">
                <a:effectLst>
                  <a:outerShdw blurRad="38100" dist="38100" dir="2700000" algn="tl">
                    <a:srgbClr val="C0C0C0"/>
                  </a:outerShdw>
                </a:effectLst>
                <a:cs typeface="Times New Roman" pitchFamily="18" charset="0"/>
              </a:rPr>
              <a:t>Conclusion et recommandation</a:t>
            </a:r>
          </a:p>
          <a:p>
            <a:pPr algn="ctr"/>
            <a:endParaRPr lang="fr-FR" sz="2800" b="1" i="1" dirty="0">
              <a:effectLst>
                <a:outerShdw blurRad="38100" dist="38100" dir="2700000" algn="tl">
                  <a:srgbClr val="C0C0C0"/>
                </a:outerShdw>
              </a:effectLst>
              <a:cs typeface="Times New Roman" pitchFamily="18" charset="0"/>
            </a:endParaRPr>
          </a:p>
          <a:p>
            <a:pPr algn="ctr" rtl="1">
              <a:spcBef>
                <a:spcPct val="50000"/>
              </a:spcBef>
              <a:defRPr/>
            </a:pPr>
            <a:endParaRPr lang="fr-FR" sz="2000" kern="0" dirty="0">
              <a:solidFill>
                <a:prstClr val="black"/>
              </a:solidFill>
              <a:latin typeface="Calibri"/>
            </a:endParaRPr>
          </a:p>
        </p:txBody>
      </p:sp>
    </p:spTree>
    <p:extLst>
      <p:ext uri="{BB962C8B-B14F-4D97-AF65-F5344CB8AC3E}">
        <p14:creationId xmlns:p14="http://schemas.microsoft.com/office/powerpoint/2010/main" val="4690483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2.22222E-6 -2.22222E-6 L 0.00139 -0.19352 " pathEditMode="relative" rAng="0" ptsTypes="AA">
                                      <p:cBhvr>
                                        <p:cTn id="10" dur="2000" fill="hold"/>
                                        <p:tgtEl>
                                          <p:spTgt spid="21"/>
                                        </p:tgtEl>
                                        <p:attrNameLst>
                                          <p:attrName>ppt_x</p:attrName>
                                          <p:attrName>ppt_y</p:attrName>
                                        </p:attrNameLst>
                                      </p:cBhvr>
                                      <p:rCtr x="69" y="-967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lvl="0" indent="-342900">
              <a:lnSpc>
                <a:spcPct val="150000"/>
              </a:lnSpc>
              <a:buClr>
                <a:srgbClr val="D60093"/>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Pour </a:t>
            </a:r>
            <a:r>
              <a:rPr lang="fr-FR" sz="2000" b="1" i="1" dirty="0" smtClean="0">
                <a:solidFill>
                  <a:schemeClr val="tx1"/>
                </a:solidFill>
                <a:latin typeface="Bell MT" pitchFamily="18" charset="0"/>
                <a:cs typeface="Arial" panose="020B0604020202020204" pitchFamily="34" charset="0"/>
              </a:rPr>
              <a:t>une </a:t>
            </a:r>
            <a:r>
              <a:rPr lang="fr-FR" sz="2000" b="1" i="1" dirty="0">
                <a:solidFill>
                  <a:schemeClr val="tx1"/>
                </a:solidFill>
                <a:latin typeface="Bell MT" pitchFamily="18" charset="0"/>
                <a:cs typeface="Arial" panose="020B0604020202020204" pitchFamily="34" charset="0"/>
              </a:rPr>
              <a:t>teneur </a:t>
            </a:r>
            <a:r>
              <a:rPr lang="fr-FR" sz="2000" b="1" i="1" dirty="0" smtClean="0">
                <a:solidFill>
                  <a:schemeClr val="tx1"/>
                </a:solidFill>
                <a:latin typeface="Bell MT" pitchFamily="18" charset="0"/>
                <a:cs typeface="Arial" panose="020B0604020202020204" pitchFamily="34" charset="0"/>
              </a:rPr>
              <a:t>en </a:t>
            </a:r>
            <a:r>
              <a:rPr lang="fr-FR" sz="2000" b="1" i="1" dirty="0">
                <a:solidFill>
                  <a:schemeClr val="tx1"/>
                </a:solidFill>
                <a:latin typeface="Bell MT" pitchFamily="18" charset="0"/>
                <a:cs typeface="Arial" panose="020B0604020202020204" pitchFamily="34" charset="0"/>
              </a:rPr>
              <a:t>15% </a:t>
            </a:r>
            <a:r>
              <a:rPr lang="fr-FR" sz="2000" b="1" i="1" dirty="0" smtClean="0">
                <a:solidFill>
                  <a:schemeClr val="tx1"/>
                </a:solidFill>
                <a:latin typeface="Bell MT" pitchFamily="18" charset="0"/>
                <a:cs typeface="Arial" panose="020B0604020202020204" pitchFamily="34" charset="0"/>
              </a:rPr>
              <a:t>de </a:t>
            </a:r>
            <a:r>
              <a:rPr lang="fr-FR" sz="2000" b="1" i="1" dirty="0">
                <a:solidFill>
                  <a:schemeClr val="tx1"/>
                </a:solidFill>
                <a:latin typeface="Bell MT" pitchFamily="18" charset="0"/>
                <a:cs typeface="Arial" panose="020B0604020202020204" pitchFamily="34" charset="0"/>
              </a:rPr>
              <a:t>laitier, </a:t>
            </a:r>
            <a:r>
              <a:rPr lang="fr-FR" sz="2000" b="1" i="1" dirty="0" smtClean="0">
                <a:solidFill>
                  <a:schemeClr val="tx1"/>
                </a:solidFill>
                <a:latin typeface="Bell MT" pitchFamily="18" charset="0"/>
                <a:cs typeface="Arial" panose="020B0604020202020204" pitchFamily="34" charset="0"/>
              </a:rPr>
              <a:t>et un </a:t>
            </a:r>
            <a:r>
              <a:rPr lang="fr-FR" sz="2000" b="1" i="1" dirty="0">
                <a:solidFill>
                  <a:schemeClr val="tx1"/>
                </a:solidFill>
                <a:latin typeface="Bell MT" pitchFamily="18" charset="0"/>
                <a:cs typeface="Arial" panose="020B0604020202020204" pitchFamily="34" charset="0"/>
              </a:rPr>
              <a:t>dosage de 1.5% de super plastifiant  on remarque une amélioration très importante de la résistance à la compression  </a:t>
            </a:r>
            <a:r>
              <a:rPr lang="fr-FR" sz="2000" b="1" i="1" dirty="0" smtClean="0">
                <a:solidFill>
                  <a:schemeClr val="tx1"/>
                </a:solidFill>
                <a:latin typeface="Bell MT" pitchFamily="18" charset="0"/>
                <a:cs typeface="Arial" panose="020B0604020202020204" pitchFamily="34" charset="0"/>
              </a:rPr>
              <a:t>et </a:t>
            </a:r>
            <a:r>
              <a:rPr lang="fr-FR" sz="2000" b="1" i="1" dirty="0">
                <a:solidFill>
                  <a:schemeClr val="tx1"/>
                </a:solidFill>
                <a:latin typeface="Bell MT" pitchFamily="18" charset="0"/>
                <a:cs typeface="Arial" panose="020B0604020202020204" pitchFamily="34" charset="0"/>
              </a:rPr>
              <a:t>qui peut atteindre  la résistance  du béton ordinaire.</a:t>
            </a:r>
          </a:p>
        </p:txBody>
      </p:sp>
      <p:sp>
        <p:nvSpPr>
          <p:cNvPr id="6" name="مستطيل مستدير الزوايا 20"/>
          <p:cNvSpPr/>
          <p:nvPr/>
        </p:nvSpPr>
        <p:spPr>
          <a:xfrm>
            <a:off x="203200" y="6248400"/>
            <a:ext cx="2387600" cy="4953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a:t>
            </a:r>
            <a:r>
              <a:rPr lang="fr-FR" b="1" i="1" dirty="0">
                <a:effectLst>
                  <a:outerShdw blurRad="38100" dist="38100" dir="2700000" algn="tl">
                    <a:srgbClr val="C0C0C0"/>
                  </a:outerShdw>
                </a:effectLst>
                <a:cs typeface="Times New Roman" pitchFamily="18" charset="0"/>
              </a:rPr>
              <a:t>et recommandation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3"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4" name="مستطيل مستدير الزوايا 11"/>
          <p:cNvSpPr/>
          <p:nvPr/>
        </p:nvSpPr>
        <p:spPr>
          <a:xfrm>
            <a:off x="187325" y="4291781"/>
            <a:ext cx="2387600" cy="61987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5"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6"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7"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8"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11" name="AutoShape 35"/>
          <p:cNvSpPr>
            <a:spLocks noChangeArrowheads="1"/>
          </p:cNvSpPr>
          <p:nvPr/>
        </p:nvSpPr>
        <p:spPr bwMode="auto">
          <a:xfrm>
            <a:off x="2718592" y="282433"/>
            <a:ext cx="6041950" cy="64582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algn="ctr"/>
            <a:r>
              <a:rPr lang="fr-FR" sz="2800" b="1" i="1" dirty="0" smtClean="0">
                <a:effectLst>
                  <a:outerShdw blurRad="38100" dist="38100" dir="2700000" algn="tl">
                    <a:srgbClr val="C0C0C0"/>
                  </a:outerShdw>
                </a:effectLst>
                <a:cs typeface="Times New Roman" pitchFamily="18" charset="0"/>
              </a:rPr>
              <a:t>Conclusion et recommandation</a:t>
            </a:r>
          </a:p>
          <a:p>
            <a:pPr algn="ctr"/>
            <a:endParaRPr lang="fr-FR" sz="2800" b="1" i="1" dirty="0">
              <a:effectLst>
                <a:outerShdw blurRad="38100" dist="38100" dir="2700000" algn="tl">
                  <a:srgbClr val="C0C0C0"/>
                </a:outerShdw>
              </a:effectLst>
              <a:cs typeface="Times New Roman" pitchFamily="18" charset="0"/>
            </a:endParaRPr>
          </a:p>
          <a:p>
            <a:pPr algn="ctr" rtl="1">
              <a:spcBef>
                <a:spcPct val="50000"/>
              </a:spcBef>
              <a:defRPr/>
            </a:pPr>
            <a:endParaRPr lang="fr-FR" sz="4400" kern="0" dirty="0">
              <a:solidFill>
                <a:prstClr val="black"/>
              </a:solidFill>
              <a:latin typeface="Calibri"/>
            </a:endParaRPr>
          </a:p>
        </p:txBody>
      </p:sp>
    </p:spTree>
    <p:extLst>
      <p:ext uri="{BB962C8B-B14F-4D97-AF65-F5344CB8AC3E}">
        <p14:creationId xmlns:p14="http://schemas.microsoft.com/office/powerpoint/2010/main" val="377942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2.22222E-6 -2.22222E-6 L 0.00139 -0.19352 " pathEditMode="relative" rAng="0" ptsTypes="AA">
                                      <p:cBhvr>
                                        <p:cTn id="10" dur="2000" fill="hold"/>
                                        <p:tgtEl>
                                          <p:spTgt spid="6"/>
                                        </p:tgtEl>
                                        <p:attrNameLst>
                                          <p:attrName>ppt_x</p:attrName>
                                          <p:attrName>ppt_y</p:attrName>
                                        </p:attrNameLst>
                                      </p:cBhvr>
                                      <p:rCtr x="69" y="-967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5"/>
          <p:cNvSpPr>
            <a:spLocks noChangeArrowheads="1"/>
          </p:cNvSpPr>
          <p:nvPr/>
        </p:nvSpPr>
        <p:spPr bwMode="auto">
          <a:xfrm>
            <a:off x="2718592" y="282433"/>
            <a:ext cx="6041950" cy="645822"/>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algn="ctr"/>
            <a:r>
              <a:rPr lang="fr-FR" sz="2800" b="1" i="1" dirty="0" smtClean="0">
                <a:effectLst>
                  <a:outerShdw blurRad="38100" dist="38100" dir="2700000" algn="tl">
                    <a:srgbClr val="C0C0C0"/>
                  </a:outerShdw>
                </a:effectLst>
                <a:cs typeface="Times New Roman" pitchFamily="18" charset="0"/>
              </a:rPr>
              <a:t>Conclusion et recommandation</a:t>
            </a:r>
          </a:p>
          <a:p>
            <a:pPr algn="ctr"/>
            <a:endParaRPr lang="fr-FR" sz="2800" b="1" i="1" dirty="0">
              <a:effectLst>
                <a:outerShdw blurRad="38100" dist="38100" dir="2700000" algn="tl">
                  <a:srgbClr val="C0C0C0"/>
                </a:outerShdw>
              </a:effectLst>
              <a:cs typeface="Times New Roman" pitchFamily="18" charset="0"/>
            </a:endParaRPr>
          </a:p>
          <a:p>
            <a:pPr algn="ctr" rtl="1">
              <a:spcBef>
                <a:spcPct val="50000"/>
              </a:spcBef>
              <a:defRPr/>
            </a:pPr>
            <a:endParaRPr lang="fr-FR" sz="4400" kern="0" dirty="0">
              <a:solidFill>
                <a:prstClr val="black"/>
              </a:solidFill>
              <a:latin typeface="Calibri"/>
            </a:endParaRPr>
          </a:p>
        </p:txBody>
      </p:sp>
      <p:sp>
        <p:nvSpPr>
          <p:cNvPr id="5" name="مستطيل مستدير الزوايا 21"/>
          <p:cNvSpPr/>
          <p:nvPr/>
        </p:nvSpPr>
        <p:spPr>
          <a:xfrm>
            <a:off x="2718592" y="12954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ctr">
              <a:lnSpc>
                <a:spcPct val="150000"/>
              </a:lnSpc>
              <a:defRPr/>
            </a:pPr>
            <a:r>
              <a:rPr lang="fr-FR" sz="2000" b="1" i="1" dirty="0" smtClean="0">
                <a:solidFill>
                  <a:srgbClr val="00B0F0"/>
                </a:solidFill>
                <a:latin typeface="Bell MT" pitchFamily="18" charset="0"/>
                <a:cs typeface="Arial" panose="020B0604020202020204" pitchFamily="34" charset="0"/>
              </a:rPr>
              <a:t>RECOMMANDATION</a:t>
            </a:r>
            <a:endParaRPr lang="fr-FR" sz="2000" b="1" i="1" dirty="0">
              <a:solidFill>
                <a:srgbClr val="00B0F0"/>
              </a:solidFill>
              <a:latin typeface="Bell MT" pitchFamily="18" charset="0"/>
              <a:cs typeface="Arial" panose="020B0604020202020204" pitchFamily="34" charset="0"/>
            </a:endParaRPr>
          </a:p>
          <a:p>
            <a:pPr lvl="0" indent="-534988">
              <a:lnSpc>
                <a:spcPct val="150000"/>
              </a:lnSpc>
              <a:buClr>
                <a:srgbClr val="FF0000"/>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Formuler des bétons de sable avec des fibres d’acier ou des fibres de verre.</a:t>
            </a:r>
          </a:p>
          <a:p>
            <a:pPr lvl="0" indent="-534988">
              <a:lnSpc>
                <a:spcPct val="150000"/>
              </a:lnSpc>
              <a:buClr>
                <a:srgbClr val="FF0000"/>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Formuler des bétons de sable avec des adjuvants réducteurs de retrait.</a:t>
            </a:r>
          </a:p>
          <a:p>
            <a:pPr lvl="0" indent="-342900">
              <a:lnSpc>
                <a:spcPct val="150000"/>
              </a:lnSpc>
              <a:buClr>
                <a:srgbClr val="FF0000"/>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Formuler des bétons de sable avec des ajouts minéraux actifs à court </a:t>
            </a:r>
            <a:r>
              <a:rPr lang="fr-FR" sz="2000" b="1" i="1" dirty="0" smtClean="0">
                <a:solidFill>
                  <a:schemeClr val="tx1"/>
                </a:solidFill>
                <a:latin typeface="Bell MT" pitchFamily="18" charset="0"/>
                <a:cs typeface="Arial" panose="020B0604020202020204" pitchFamily="34" charset="0"/>
              </a:rPr>
              <a:t>et </a:t>
            </a:r>
            <a:r>
              <a:rPr lang="fr-FR" sz="2000" b="1" i="1" dirty="0">
                <a:solidFill>
                  <a:schemeClr val="tx1"/>
                </a:solidFill>
                <a:latin typeface="Bell MT" pitchFamily="18" charset="0"/>
                <a:cs typeface="Arial" panose="020B0604020202020204" pitchFamily="34" charset="0"/>
              </a:rPr>
              <a:t>à long terme.</a:t>
            </a:r>
          </a:p>
          <a:p>
            <a:pPr lvl="0" indent="-342900">
              <a:lnSpc>
                <a:spcPct val="150000"/>
              </a:lnSpc>
              <a:buClr>
                <a:srgbClr val="FF0000"/>
              </a:buClr>
              <a:buFont typeface="Wingdings" pitchFamily="2" charset="2"/>
              <a:buChar char="v"/>
              <a:defRPr/>
            </a:pPr>
            <a:r>
              <a:rPr lang="fr-FR" sz="2000" b="1" i="1" dirty="0">
                <a:solidFill>
                  <a:schemeClr val="tx1"/>
                </a:solidFill>
                <a:latin typeface="Bell MT" pitchFamily="18" charset="0"/>
                <a:cs typeface="Arial" panose="020B0604020202020204" pitchFamily="34" charset="0"/>
              </a:rPr>
              <a:t>Etudier la durabilité du matériau béton de sable et notamment dans un milieu agressif. </a:t>
            </a:r>
          </a:p>
          <a:p>
            <a:pPr>
              <a:defRPr/>
            </a:pPr>
            <a:endParaRPr lang="fr-FR" sz="2000" b="1" i="1" dirty="0">
              <a:solidFill>
                <a:schemeClr val="tx1"/>
              </a:solidFill>
              <a:latin typeface="Bell MT" pitchFamily="18" charset="0"/>
              <a:cs typeface="Arial" panose="020B0604020202020204" pitchFamily="34" charset="0"/>
            </a:endParaRPr>
          </a:p>
        </p:txBody>
      </p:sp>
      <p:sp>
        <p:nvSpPr>
          <p:cNvPr id="6" name="مستطيل مستدير الزوايا 20"/>
          <p:cNvSpPr/>
          <p:nvPr/>
        </p:nvSpPr>
        <p:spPr>
          <a:xfrm>
            <a:off x="203200" y="6248400"/>
            <a:ext cx="2387600" cy="4953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1600" b="1" i="1" dirty="0" smtClean="0">
                <a:solidFill>
                  <a:schemeClr val="bg1"/>
                </a:solidFill>
                <a:effectLst>
                  <a:outerShdw blurRad="38100" dist="38100" dir="2700000" algn="tl">
                    <a:srgbClr val="C0C0C0"/>
                  </a:outerShdw>
                </a:effectLst>
                <a:cs typeface="Times New Roman" pitchFamily="18" charset="0"/>
              </a:rPr>
              <a:t>Conclusion </a:t>
            </a:r>
            <a:r>
              <a:rPr lang="fr-FR" sz="1600" b="1" i="1" dirty="0">
                <a:effectLst>
                  <a:outerShdw blurRad="38100" dist="38100" dir="2700000" algn="tl">
                    <a:srgbClr val="C0C0C0"/>
                  </a:outerShdw>
                </a:effectLst>
                <a:cs typeface="Times New Roman" pitchFamily="18" charset="0"/>
              </a:rPr>
              <a:t>et recommandation</a:t>
            </a:r>
            <a:endParaRPr lang="fr-FR" sz="1600" b="1" i="1" dirty="0">
              <a:solidFill>
                <a:schemeClr val="bg1"/>
              </a:solidFill>
              <a:effectLst>
                <a:outerShdw blurRad="38100" dist="38100" dir="2700000" algn="tl">
                  <a:srgbClr val="C0C0C0"/>
                </a:outerShdw>
              </a:effectLst>
              <a:cs typeface="Times New Roman" pitchFamily="18" charset="0"/>
            </a:endParaRPr>
          </a:p>
        </p:txBody>
      </p:sp>
      <p:sp>
        <p:nvSpPr>
          <p:cNvPr id="13" name="مستطيل مستدير الزوايا 10"/>
          <p:cNvSpPr/>
          <p:nvPr/>
        </p:nvSpPr>
        <p:spPr>
          <a:xfrm>
            <a:off x="187325" y="3562235"/>
            <a:ext cx="2413000" cy="710610"/>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4" name="مستطيل مستدير الزوايا 11"/>
          <p:cNvSpPr/>
          <p:nvPr/>
        </p:nvSpPr>
        <p:spPr>
          <a:xfrm>
            <a:off x="187325" y="4291781"/>
            <a:ext cx="2387600" cy="61987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5" name="مستطيل مستدير الزوايا 7"/>
          <p:cNvSpPr/>
          <p:nvPr/>
        </p:nvSpPr>
        <p:spPr>
          <a:xfrm>
            <a:off x="163657" y="1427900"/>
            <a:ext cx="2387600" cy="48504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6" name="مستطيل مستدير الزوايا 8"/>
          <p:cNvSpPr/>
          <p:nvPr/>
        </p:nvSpPr>
        <p:spPr>
          <a:xfrm>
            <a:off x="160482" y="1917290"/>
            <a:ext cx="2393950" cy="803131"/>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7" name="مستطيل مستدير الزوايا 9"/>
          <p:cNvSpPr/>
          <p:nvPr/>
        </p:nvSpPr>
        <p:spPr>
          <a:xfrm>
            <a:off x="154132" y="2724035"/>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18"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Tree>
    <p:extLst>
      <p:ext uri="{BB962C8B-B14F-4D97-AF65-F5344CB8AC3E}">
        <p14:creationId xmlns:p14="http://schemas.microsoft.com/office/powerpoint/2010/main" val="66898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2.22222E-6 -2.22222E-6 L 0.00139 -0.19352 " pathEditMode="relative" rAng="0" ptsTypes="AA">
                                      <p:cBhvr>
                                        <p:cTn id="10" dur="2000" fill="hold"/>
                                        <p:tgtEl>
                                          <p:spTgt spid="6"/>
                                        </p:tgtEl>
                                        <p:attrNameLst>
                                          <p:attrName>ppt_x</p:attrName>
                                          <p:attrName>ppt_y</p:attrName>
                                        </p:attrNameLst>
                                      </p:cBhvr>
                                      <p:rCtr x="69" y="-9676"/>
                                    </p:animMotion>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5">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5">
                                            <p:txEl>
                                              <p:pRg st="0" end="0"/>
                                            </p:txEl>
                                          </p:spTgt>
                                        </p:tgtEl>
                                        <p:attrNameLst>
                                          <p:attrName>ppt_w</p:attrName>
                                        </p:attrNameLst>
                                      </p:cBhvr>
                                    </p:anim>
                                    <p:anim by="(#ppt_w*0.50)" calcmode="lin" valueType="num">
                                      <p:cBhvr>
                                        <p:cTn id="16" dur="500" decel="50000" autoRev="1" fill="hold">
                                          <p:stCondLst>
                                            <p:cond delay="0"/>
                                          </p:stCondLst>
                                        </p:cTn>
                                        <p:tgtEl>
                                          <p:spTgt spid="5">
                                            <p:txEl>
                                              <p:pRg st="0" end="0"/>
                                            </p:txEl>
                                          </p:spTgt>
                                        </p:tgtEl>
                                        <p:attrNameLst>
                                          <p:attrName>ppt_x</p:attrName>
                                        </p:attrNameLst>
                                      </p:cBhvr>
                                    </p:anim>
                                    <p:anim from="(-#ppt_h/2)" to="(#ppt_y)" calcmode="lin" valueType="num">
                                      <p:cBhvr>
                                        <p:cTn id="17" dur="1000" fill="hold">
                                          <p:stCondLst>
                                            <p:cond delay="0"/>
                                          </p:stCondLst>
                                        </p:cTn>
                                        <p:tgtEl>
                                          <p:spTgt spid="5">
                                            <p:txEl>
                                              <p:pRg st="0" end="0"/>
                                            </p:txEl>
                                          </p:spTgt>
                                        </p:tgtEl>
                                        <p:attrNameLst>
                                          <p:attrName>ppt_y</p:attrName>
                                        </p:attrNameLst>
                                      </p:cBhvr>
                                    </p:anim>
                                    <p:animRot by="21600000">
                                      <p:cBhvr>
                                        <p:cTn id="18" dur="1000" fill="hold">
                                          <p:stCondLst>
                                            <p:cond delay="0"/>
                                          </p:stCondLst>
                                        </p:cTn>
                                        <p:tgtEl>
                                          <p:spTgt spid="5">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nodeType="clickEffect">
                                  <p:stCondLst>
                                    <p:cond delay="0"/>
                                  </p:stCondLst>
                                  <p:iterate type="lt">
                                    <p:tmPct val="10000"/>
                                  </p:iterate>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p:cTn id="23" dur="500" fill="hold"/>
                                        <p:tgtEl>
                                          <p:spTgt spid="5">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
                                            <p:txEl>
                                              <p:pRg st="1" end="1"/>
                                            </p:txEl>
                                          </p:spTgt>
                                        </p:tgtEl>
                                        <p:attrNameLst>
                                          <p:attrName>ppt_y</p:attrName>
                                        </p:attrNameLst>
                                      </p:cBhvr>
                                      <p:tavLst>
                                        <p:tav tm="0">
                                          <p:val>
                                            <p:strVal val="#ppt_y"/>
                                          </p:val>
                                        </p:tav>
                                        <p:tav tm="100000">
                                          <p:val>
                                            <p:strVal val="#ppt_y"/>
                                          </p:val>
                                        </p:tav>
                                      </p:tavLst>
                                    </p:anim>
                                    <p:anim calcmode="lin" valueType="num">
                                      <p:cBhvr>
                                        <p:cTn id="25" dur="500" fill="hold"/>
                                        <p:tgtEl>
                                          <p:spTgt spid="5">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5" presetClass="entr" presetSubtype="0" fill="hold"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 calcmode="lin" valueType="num">
                                      <p:cBhvr>
                                        <p:cTn id="32" dur="500" decel="50000" fill="hold">
                                          <p:stCondLst>
                                            <p:cond delay="0"/>
                                          </p:stCondLst>
                                        </p:cTn>
                                        <p:tgtEl>
                                          <p:spTgt spid="5">
                                            <p:txEl>
                                              <p:pRg st="2" end="2"/>
                                            </p:txEl>
                                          </p:spTgt>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5">
                                            <p:txEl>
                                              <p:pRg st="2" end="2"/>
                                            </p:txEl>
                                          </p:spTgt>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5">
                                            <p:txEl>
                                              <p:pRg st="2" end="2"/>
                                            </p:txEl>
                                          </p:spTgt>
                                        </p:tgtEl>
                                        <p:attrNameLst>
                                          <p:attrName>ppt_w</p:attrName>
                                        </p:attrNameLst>
                                      </p:cBhvr>
                                      <p:tavLst>
                                        <p:tav tm="0">
                                          <p:val>
                                            <p:strVal val="#ppt_w*.05"/>
                                          </p:val>
                                        </p:tav>
                                        <p:tav tm="100000">
                                          <p:val>
                                            <p:strVal val="#ppt_w"/>
                                          </p:val>
                                        </p:tav>
                                      </p:tavLst>
                                    </p:anim>
                                    <p:anim calcmode="lin" valueType="num">
                                      <p:cBhvr>
                                        <p:cTn id="35" dur="1000" fill="hold"/>
                                        <p:tgtEl>
                                          <p:spTgt spid="5">
                                            <p:txEl>
                                              <p:pRg st="2" end="2"/>
                                            </p:txEl>
                                          </p:spTgt>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5">
                                            <p:txEl>
                                              <p:pRg st="2" end="2"/>
                                            </p:txEl>
                                          </p:spTgt>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5">
                                            <p:txEl>
                                              <p:pRg st="2" end="2"/>
                                            </p:txEl>
                                          </p:spTgt>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5">
                                            <p:txEl>
                                              <p:pRg st="2" end="2"/>
                                            </p:txEl>
                                          </p:spTgt>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5">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nodeType="click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 calcmode="lin" valueType="num">
                                      <p:cBhvr>
                                        <p:cTn id="44"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45"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46" dur="1000" fill="hold"/>
                                        <p:tgtEl>
                                          <p:spTgt spid="5">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5">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8" fill="hold">
                      <p:stCondLst>
                        <p:cond delay="indefinite"/>
                      </p:stCondLst>
                      <p:childTnLst>
                        <p:par>
                          <p:cTn id="49" fill="hold">
                            <p:stCondLst>
                              <p:cond delay="0"/>
                            </p:stCondLst>
                            <p:childTnLst>
                              <p:par>
                                <p:cTn id="50" presetID="25" presetClass="entr" presetSubtype="0" fill="hold" nodeType="clickEffect">
                                  <p:stCondLst>
                                    <p:cond delay="0"/>
                                  </p:stCondLst>
                                  <p:childTnLst>
                                    <p:set>
                                      <p:cBhvr>
                                        <p:cTn id="51" dur="1" fill="hold">
                                          <p:stCondLst>
                                            <p:cond delay="0"/>
                                          </p:stCondLst>
                                        </p:cTn>
                                        <p:tgtEl>
                                          <p:spTgt spid="5">
                                            <p:txEl>
                                              <p:pRg st="4" end="4"/>
                                            </p:txEl>
                                          </p:spTgt>
                                        </p:tgtEl>
                                        <p:attrNameLst>
                                          <p:attrName>style.visibility</p:attrName>
                                        </p:attrNameLst>
                                      </p:cBhvr>
                                      <p:to>
                                        <p:strVal val="visible"/>
                                      </p:to>
                                    </p:set>
                                    <p:anim calcmode="lin" valueType="num">
                                      <p:cBhvr>
                                        <p:cTn id="52" dur="500" decel="50000" fill="hold">
                                          <p:stCondLst>
                                            <p:cond delay="0"/>
                                          </p:stCondLst>
                                        </p:cTn>
                                        <p:tgtEl>
                                          <p:spTgt spid="5">
                                            <p:txEl>
                                              <p:pRg st="4" end="4"/>
                                            </p:txEl>
                                          </p:spTgt>
                                        </p:tgtEl>
                                        <p:attrNameLst>
                                          <p:attrName>style.rotation</p:attrName>
                                        </p:attrNameLst>
                                      </p:cBhvr>
                                      <p:tavLst>
                                        <p:tav tm="0">
                                          <p:val>
                                            <p:fltVal val="-90"/>
                                          </p:val>
                                        </p:tav>
                                        <p:tav tm="100000">
                                          <p:val>
                                            <p:fltVal val="0"/>
                                          </p:val>
                                        </p:tav>
                                      </p:tavLst>
                                    </p:anim>
                                    <p:anim calcmode="lin" valueType="num">
                                      <p:cBhvr>
                                        <p:cTn id="53" dur="500" decel="50000" fill="hold">
                                          <p:stCondLst>
                                            <p:cond delay="0"/>
                                          </p:stCondLst>
                                        </p:cTn>
                                        <p:tgtEl>
                                          <p:spTgt spid="5">
                                            <p:txEl>
                                              <p:pRg st="4" end="4"/>
                                            </p:txEl>
                                          </p:spTgt>
                                        </p:tgtEl>
                                        <p:attrNameLst>
                                          <p:attrName>ppt_w</p:attrName>
                                        </p:attrNameLst>
                                      </p:cBhvr>
                                      <p:tavLst>
                                        <p:tav tm="0">
                                          <p:val>
                                            <p:strVal val="#ppt_w"/>
                                          </p:val>
                                        </p:tav>
                                        <p:tav tm="100000">
                                          <p:val>
                                            <p:strVal val="#ppt_w*.05"/>
                                          </p:val>
                                        </p:tav>
                                      </p:tavLst>
                                    </p:anim>
                                    <p:anim calcmode="lin" valueType="num">
                                      <p:cBhvr>
                                        <p:cTn id="54" dur="500" accel="50000" fill="hold">
                                          <p:stCondLst>
                                            <p:cond delay="500"/>
                                          </p:stCondLst>
                                        </p:cTn>
                                        <p:tgtEl>
                                          <p:spTgt spid="5">
                                            <p:txEl>
                                              <p:pRg st="4" end="4"/>
                                            </p:txEl>
                                          </p:spTgt>
                                        </p:tgtEl>
                                        <p:attrNameLst>
                                          <p:attrName>ppt_w</p:attrName>
                                        </p:attrNameLst>
                                      </p:cBhvr>
                                      <p:tavLst>
                                        <p:tav tm="0">
                                          <p:val>
                                            <p:strVal val="#ppt_w*.05"/>
                                          </p:val>
                                        </p:tav>
                                        <p:tav tm="100000">
                                          <p:val>
                                            <p:strVal val="#ppt_w"/>
                                          </p:val>
                                        </p:tav>
                                      </p:tavLst>
                                    </p:anim>
                                    <p:anim calcmode="lin" valueType="num">
                                      <p:cBhvr>
                                        <p:cTn id="55" dur="10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56" dur="500" decel="50000" fill="hold">
                                          <p:stCondLst>
                                            <p:cond delay="0"/>
                                          </p:stCondLst>
                                        </p:cTn>
                                        <p:tgtEl>
                                          <p:spTgt spid="5">
                                            <p:txEl>
                                              <p:pRg st="4" end="4"/>
                                            </p:txEl>
                                          </p:spTgt>
                                        </p:tgtEl>
                                        <p:attrNameLst>
                                          <p:attrName>ppt_x</p:attrName>
                                        </p:attrNameLst>
                                      </p:cBhvr>
                                      <p:tavLst>
                                        <p:tav tm="0">
                                          <p:val>
                                            <p:strVal val="#ppt_x+.4"/>
                                          </p:val>
                                        </p:tav>
                                        <p:tav tm="100000">
                                          <p:val>
                                            <p:strVal val="#ppt_x"/>
                                          </p:val>
                                        </p:tav>
                                      </p:tavLst>
                                    </p:anim>
                                    <p:anim calcmode="lin" valueType="num">
                                      <p:cBhvr>
                                        <p:cTn id="57" dur="500" decel="50000" fill="hold">
                                          <p:stCondLst>
                                            <p:cond delay="0"/>
                                          </p:stCondLst>
                                        </p:cTn>
                                        <p:tgtEl>
                                          <p:spTgt spid="5">
                                            <p:txEl>
                                              <p:pRg st="4" end="4"/>
                                            </p:txEl>
                                          </p:spTgt>
                                        </p:tgtEl>
                                        <p:attrNameLst>
                                          <p:attrName>ppt_y</p:attrName>
                                        </p:attrNameLst>
                                      </p:cBhvr>
                                      <p:tavLst>
                                        <p:tav tm="0">
                                          <p:val>
                                            <p:strVal val="#ppt_y-.2"/>
                                          </p:val>
                                        </p:tav>
                                        <p:tav tm="100000">
                                          <p:val>
                                            <p:strVal val="#ppt_y+.1"/>
                                          </p:val>
                                        </p:tav>
                                      </p:tavLst>
                                    </p:anim>
                                    <p:anim calcmode="lin" valueType="num">
                                      <p:cBhvr>
                                        <p:cTn id="58" dur="500" accel="50000" fill="hold">
                                          <p:stCondLst>
                                            <p:cond delay="500"/>
                                          </p:stCondLst>
                                        </p:cTn>
                                        <p:tgtEl>
                                          <p:spTgt spid="5">
                                            <p:txEl>
                                              <p:pRg st="4" end="4"/>
                                            </p:txEl>
                                          </p:spTgt>
                                        </p:tgtEl>
                                        <p:attrNameLst>
                                          <p:attrName>ppt_y</p:attrName>
                                        </p:attrNameLst>
                                      </p:cBhvr>
                                      <p:tavLst>
                                        <p:tav tm="0">
                                          <p:val>
                                            <p:strVal val="#ppt_y+.1"/>
                                          </p:val>
                                        </p:tav>
                                        <p:tav tm="100000">
                                          <p:val>
                                            <p:strVal val="#ppt_y"/>
                                          </p:val>
                                        </p:tav>
                                      </p:tavLst>
                                    </p:anim>
                                    <p:animEffect transition="in" filter="fade">
                                      <p:cBhvr>
                                        <p:cTn id="59" dur="1000" decel="50000">
                                          <p:stCondLst>
                                            <p:cond delay="0"/>
                                          </p:stCondLst>
                                        </p:cTn>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descr="C:\Documents and Settings\Administrator\سطح المكتب\01198326894.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30803"/>
            <a:ext cx="9144000" cy="77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9731" y="2680615"/>
            <a:ext cx="9084538" cy="175432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5400" b="1" i="1" dirty="0">
                <a:solidFill>
                  <a:srgbClr val="00B0F0"/>
                </a:solidFill>
                <a:latin typeface="Castellar" pitchFamily="18" charset="0"/>
                <a:cs typeface="Arial" panose="020B0604020202020204" pitchFamily="34" charset="0"/>
              </a:rPr>
              <a:t>Mercier pour votre </a:t>
            </a:r>
            <a:endParaRPr lang="fr-FR" sz="5400" b="1" i="1" dirty="0" smtClean="0">
              <a:solidFill>
                <a:srgbClr val="00B0F0"/>
              </a:solidFill>
              <a:latin typeface="Castellar" pitchFamily="18" charset="0"/>
              <a:cs typeface="Arial" panose="020B0604020202020204" pitchFamily="34" charset="0"/>
            </a:endParaRPr>
          </a:p>
          <a:p>
            <a:pPr algn="ctr"/>
            <a:r>
              <a:rPr lang="fr-FR" sz="5400" b="1" i="1" dirty="0" smtClean="0">
                <a:solidFill>
                  <a:srgbClr val="00B0F0"/>
                </a:solidFill>
                <a:latin typeface="Castellar" pitchFamily="18" charset="0"/>
                <a:cs typeface="Arial" panose="020B0604020202020204" pitchFamily="34" charset="0"/>
              </a:rPr>
              <a:t>attention </a:t>
            </a:r>
            <a:endParaRPr lang="fr-FR" sz="5400" dirty="0">
              <a:solidFill>
                <a:srgbClr val="00B0F0"/>
              </a:solidFill>
              <a:latin typeface="Castellar" pitchFamily="18" charset="0"/>
            </a:endParaRPr>
          </a:p>
        </p:txBody>
      </p:sp>
    </p:spTree>
    <p:extLst>
      <p:ext uri="{BB962C8B-B14F-4D97-AF65-F5344CB8AC3E}">
        <p14:creationId xmlns:p14="http://schemas.microsoft.com/office/powerpoint/2010/main" val="78208168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descr="C:\Documents and Settings\Administrator\سطح المكتب\01198326894.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04813"/>
            <a:ext cx="9144000" cy="77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WordArt 2"/>
          <p:cNvSpPr>
            <a:spLocks noChangeArrowheads="1" noChangeShapeType="1" noTextEdit="1"/>
          </p:cNvSpPr>
          <p:nvPr/>
        </p:nvSpPr>
        <p:spPr bwMode="auto">
          <a:xfrm>
            <a:off x="1815151" y="1351128"/>
            <a:ext cx="5786651" cy="4148920"/>
          </a:xfrm>
          <a:prstGeom prst="rect">
            <a:avLst/>
          </a:prstGeom>
        </p:spPr>
        <p:txBody>
          <a:bodyPr wrap="none" fromWordArt="1">
            <a:prstTxWarp prst="textFadeUp">
              <a:avLst>
                <a:gd name="adj" fmla="val 9991"/>
              </a:avLst>
            </a:prstTxWarp>
          </a:bodyPr>
          <a:lstStyle/>
          <a:p>
            <a:pPr algn="ctr" rtl="1">
              <a:buNone/>
            </a:pPr>
            <a:r>
              <a:rPr lang="ar-DZ" sz="3600" kern="10" spc="0" dirty="0" smtClean="0">
                <a:ln w="12700">
                  <a:solidFill>
                    <a:srgbClr val="B2B2B2"/>
                  </a:solidFill>
                  <a:round/>
                  <a:headEnd/>
                  <a:tailEnd/>
                </a:ln>
                <a:solidFill>
                  <a:srgbClr val="000000"/>
                </a:solidFill>
                <a:effectLst>
                  <a:outerShdw dist="35921" dir="2700000" sy="50000" rotWithShape="0">
                    <a:srgbClr val="875B0D">
                      <a:alpha val="70000"/>
                    </a:srgbClr>
                  </a:outerShdw>
                </a:effectLst>
                <a:latin typeface="Aldhabi" pitchFamily="2" charset="-78"/>
                <a:cs typeface="Aldhabi" pitchFamily="2" charset="-78"/>
              </a:rPr>
              <a:t>تم بحمد الله</a:t>
            </a:r>
            <a:endParaRPr lang="fr-FR" sz="3600" kern="10" spc="0" dirty="0">
              <a:ln w="12700">
                <a:solidFill>
                  <a:srgbClr val="B2B2B2"/>
                </a:solidFill>
                <a:round/>
                <a:headEnd/>
                <a:tailEnd/>
              </a:ln>
              <a:solidFill>
                <a:srgbClr val="000000"/>
              </a:solidFill>
              <a:effectLst>
                <a:outerShdw dist="35921" dir="2700000" sy="50000" rotWithShape="0">
                  <a:srgbClr val="875B0D">
                    <a:alpha val="70000"/>
                  </a:srgbClr>
                </a:outerShdw>
              </a:effectLst>
              <a:latin typeface="Aldhabi" pitchFamily="2" charset="-78"/>
              <a:cs typeface="Aldhabi" pitchFamily="2" charset="-78"/>
            </a:endParaRPr>
          </a:p>
        </p:txBody>
      </p:sp>
    </p:spTree>
    <p:extLst>
      <p:ext uri="{BB962C8B-B14F-4D97-AF65-F5344CB8AC3E}">
        <p14:creationId xmlns:p14="http://schemas.microsoft.com/office/powerpoint/2010/main" val="143054328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مستدير الزوايا 12"/>
          <p:cNvSpPr/>
          <p:nvPr/>
        </p:nvSpPr>
        <p:spPr>
          <a:xfrm>
            <a:off x="2730500" y="14097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endParaRPr lang="fr-FR"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4" name="مستطيل 13"/>
          <p:cNvSpPr/>
          <p:nvPr/>
        </p:nvSpPr>
        <p:spPr>
          <a:xfrm>
            <a:off x="2971800" y="1783764"/>
            <a:ext cx="5803900" cy="4760790"/>
          </a:xfrm>
          <a:prstGeom prst="rect">
            <a:avLst/>
          </a:prstGeom>
        </p:spPr>
        <p:txBody>
          <a:bodyPr wrap="square">
            <a:spAutoFit/>
          </a:bodyPr>
          <a:lstStyle/>
          <a:p>
            <a:pPr algn="just">
              <a:lnSpc>
                <a:spcPct val="150000"/>
              </a:lnSpc>
            </a:pPr>
            <a:r>
              <a:rPr lang="fr-FR" sz="1700" b="1" i="1" dirty="0">
                <a:latin typeface="Bell MT" pitchFamily="18" charset="0"/>
                <a:cs typeface="Arial" panose="020B0604020202020204" pitchFamily="34" charset="0"/>
              </a:rPr>
              <a:t>Les infrastructures constituent non seulement un indicateur permettant d’évaluer le niveau de développement d’un pays mais surtout une base de ce développement lui-même. Leur efficacité réside en pratique dans leur durabilité qui est essentiellement assurée par celle du béton. Ce dernier est constitué de plusieurs éléments à savoir le gravillon, le sable, le ciment, l’adjuvant, etc. </a:t>
            </a:r>
          </a:p>
          <a:p>
            <a:pPr lvl="0">
              <a:lnSpc>
                <a:spcPct val="150000"/>
              </a:lnSpc>
            </a:pPr>
            <a:r>
              <a:rPr lang="fr-FR" sz="1700" b="1" i="1" dirty="0">
                <a:latin typeface="Bell MT" pitchFamily="18" charset="0"/>
                <a:cs typeface="Arial" panose="020B0604020202020204" pitchFamily="34" charset="0"/>
              </a:rPr>
              <a:t>Le gravillon joue un rôle essentiel du point de vue dureté. Pourtant, une contrainte en matière d’utilisation de cet élément est due au fait qu’il n’est disponible que dans certaines régions alors que le sable est en abondance dans la nature</a:t>
            </a:r>
            <a:r>
              <a:rPr lang="fr-FR" sz="1700" b="1" i="1" dirty="0" smtClean="0">
                <a:latin typeface="Bell MT" pitchFamily="18" charset="0"/>
                <a:cs typeface="Arial" panose="020B0604020202020204" pitchFamily="34" charset="0"/>
              </a:rPr>
              <a:t>.</a:t>
            </a:r>
            <a:endParaRPr lang="fr-FR" sz="1700" b="1" i="1" dirty="0">
              <a:latin typeface="Bell MT" pitchFamily="18" charset="0"/>
              <a:cs typeface="Arial" panose="020B0604020202020204" pitchFamily="34" charset="0"/>
            </a:endParaRPr>
          </a:p>
        </p:txBody>
      </p:sp>
      <p:sp>
        <p:nvSpPr>
          <p:cNvPr id="23" name="AutoShape 35"/>
          <p:cNvSpPr>
            <a:spLocks noChangeArrowheads="1"/>
          </p:cNvSpPr>
          <p:nvPr/>
        </p:nvSpPr>
        <p:spPr bwMode="auto">
          <a:xfrm>
            <a:off x="4000397" y="227012"/>
            <a:ext cx="3746706" cy="631969"/>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algn="ctr" rtl="1">
              <a:spcBef>
                <a:spcPct val="50000"/>
              </a:spcBef>
              <a:defRPr/>
            </a:pPr>
            <a:r>
              <a:rPr lang="fr-FR" sz="2800" b="1" i="1" dirty="0" smtClean="0">
                <a:effectLst>
                  <a:outerShdw blurRad="38100" dist="38100" dir="2700000" algn="tl">
                    <a:srgbClr val="C0C0C0"/>
                  </a:outerShdw>
                </a:effectLst>
                <a:cs typeface="Times New Roman" pitchFamily="18" charset="0"/>
              </a:rPr>
              <a:t>INTRODUCTION</a:t>
            </a:r>
            <a:endParaRPr kumimoji="0" lang="fr-FR" sz="2800" b="0" i="0" u="none" strike="noStrike" kern="0" cap="none" spc="0" normalizeH="0" baseline="0" noProof="0" dirty="0">
              <a:ln>
                <a:noFill/>
              </a:ln>
              <a:solidFill>
                <a:schemeClr val="tx1"/>
              </a:solidFill>
              <a:effectLst/>
              <a:uLnTx/>
              <a:uFillTx/>
              <a:latin typeface="Calibri"/>
            </a:endParaRPr>
          </a:p>
        </p:txBody>
      </p:sp>
      <p:sp>
        <p:nvSpPr>
          <p:cNvPr id="12" name="مستطيل مستدير الزوايا 6"/>
          <p:cNvSpPr/>
          <p:nvPr/>
        </p:nvSpPr>
        <p:spPr>
          <a:xfrm>
            <a:off x="125557" y="1962976"/>
            <a:ext cx="2400300" cy="595753"/>
          </a:xfrm>
          <a:prstGeom prst="roundRect">
            <a:avLst>
              <a:gd name="adj" fmla="val 30653"/>
            </a:avLst>
          </a:prstGeom>
        </p:spPr>
        <p:style>
          <a:lnRef idx="0">
            <a:schemeClr val="accent6"/>
          </a:lnRef>
          <a:fillRef idx="3">
            <a:schemeClr val="accent6"/>
          </a:fillRef>
          <a:effectRef idx="3">
            <a:schemeClr val="accent6"/>
          </a:effectRef>
          <a:fontRef idx="minor">
            <a:schemeClr val="lt1"/>
          </a:fontRef>
        </p:style>
        <p:txBody>
          <a:bodyPr rtlCol="0" anchor="ctr"/>
          <a:lstStyle/>
          <a:p>
            <a:pPr lvl="0" algn="ctr"/>
            <a:r>
              <a:rPr lang="fr-FR" b="1" i="1" dirty="0" smtClean="0">
                <a:solidFill>
                  <a:schemeClr val="dk1"/>
                </a:solidFill>
                <a:effectLst>
                  <a:outerShdw blurRad="38100" dist="38100" dir="2700000" algn="tl">
                    <a:srgbClr val="C0C0C0"/>
                  </a:outerShdw>
                </a:effectLst>
                <a:cs typeface="Times New Roman" pitchFamily="18" charset="0"/>
              </a:rPr>
              <a:t>INTRODUCTION</a:t>
            </a:r>
            <a:endParaRPr lang="fr-FR" b="1" i="1" dirty="0">
              <a:solidFill>
                <a:schemeClr val="dk1"/>
              </a:solidFill>
              <a:effectLst>
                <a:outerShdw blurRad="38100" dist="38100" dir="2700000" algn="tl">
                  <a:srgbClr val="C0C0C0"/>
                </a:outerShdw>
              </a:effectLst>
              <a:cs typeface="Times New Roman" pitchFamily="18" charset="0"/>
            </a:endParaRPr>
          </a:p>
        </p:txBody>
      </p:sp>
      <p:sp>
        <p:nvSpPr>
          <p:cNvPr id="15" name="مستطيل مستدير الزوايا 7"/>
          <p:cNvSpPr/>
          <p:nvPr/>
        </p:nvSpPr>
        <p:spPr>
          <a:xfrm>
            <a:off x="150957" y="2598514"/>
            <a:ext cx="2387600" cy="65291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sz="2000" b="1" i="1" dirty="0">
                <a:solidFill>
                  <a:schemeClr val="bg1"/>
                </a:solidFill>
                <a:effectLst>
                  <a:outerShdw blurRad="38100" dist="38100" dir="2700000" algn="tl">
                    <a:srgbClr val="C0C0C0"/>
                  </a:outerShdw>
                </a:effectLst>
                <a:cs typeface="Times New Roman" pitchFamily="18" charset="0"/>
              </a:rPr>
              <a:t>Objectif</a:t>
            </a:r>
            <a:endParaRPr lang="fr-FR" sz="1600" b="1" i="1" dirty="0">
              <a:solidFill>
                <a:schemeClr val="bg1"/>
              </a:solidFill>
              <a:effectLst>
                <a:outerShdw blurRad="38100" dist="38100" dir="2700000" algn="tl">
                  <a:srgbClr val="C0C0C0"/>
                </a:outerShdw>
              </a:effectLst>
              <a:cs typeface="Times New Roman" pitchFamily="18" charset="0"/>
            </a:endParaRPr>
          </a:p>
        </p:txBody>
      </p:sp>
      <p:sp>
        <p:nvSpPr>
          <p:cNvPr id="24" name="مستطيل مستدير الزوايا 8"/>
          <p:cNvSpPr/>
          <p:nvPr/>
        </p:nvSpPr>
        <p:spPr>
          <a:xfrm>
            <a:off x="160482" y="3305035"/>
            <a:ext cx="2393950" cy="768062"/>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25"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26"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7"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28" name="مستطيل مستدير الزوايا 9"/>
          <p:cNvSpPr/>
          <p:nvPr/>
        </p:nvSpPr>
        <p:spPr>
          <a:xfrm>
            <a:off x="125557" y="4076700"/>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Tree>
    <p:extLst>
      <p:ext uri="{BB962C8B-B14F-4D97-AF65-F5344CB8AC3E}">
        <p14:creationId xmlns:p14="http://schemas.microsoft.com/office/powerpoint/2010/main" val="31179185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2" presetClass="path" presetSubtype="0" accel="50000" decel="50000" fill="hold" grpId="0" nodeType="afterEffect">
                                  <p:stCondLst>
                                    <p:cond delay="0"/>
                                  </p:stCondLst>
                                  <p:childTnLst>
                                    <p:animMotion origin="layout" path="M 2.22222E-6 -2.59259E-6 L 2.22222E-6 -0.17037 " pathEditMode="relative" rAng="0" ptsTypes="AA">
                                      <p:cBhvr>
                                        <p:cTn id="14" dur="1500" fill="hold"/>
                                        <p:tgtEl>
                                          <p:spTgt spid="12"/>
                                        </p:tgtEl>
                                        <p:attrNameLst>
                                          <p:attrName>ppt_x</p:attrName>
                                          <p:attrName>ppt_y</p:attrName>
                                        </p:attrNameLst>
                                      </p:cBhvr>
                                      <p:rCtr x="0" y="-8519"/>
                                    </p:animMotion>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nodeType="click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animEffect transition="in" filter="fade">
                                      <p:cBhvr>
                                        <p:cTn id="19" dur="2000"/>
                                        <p:tgtEl>
                                          <p:spTgt spid="14">
                                            <p:txEl>
                                              <p:pRg st="0" end="0"/>
                                            </p:txEl>
                                          </p:spTgt>
                                        </p:tgtEl>
                                      </p:cBhvr>
                                    </p:animEffect>
                                    <p:anim calcmode="lin" valueType="num">
                                      <p:cBhvr>
                                        <p:cTn id="20" dur="2000" fill="hold"/>
                                        <p:tgtEl>
                                          <p:spTgt spid="14">
                                            <p:txEl>
                                              <p:pRg st="0" end="0"/>
                                            </p:txEl>
                                          </p:spTgt>
                                        </p:tgtEl>
                                        <p:attrNameLst>
                                          <p:attrName>style.rotation</p:attrName>
                                        </p:attrNameLst>
                                      </p:cBhvr>
                                      <p:tavLst>
                                        <p:tav tm="0">
                                          <p:val>
                                            <p:fltVal val="720"/>
                                          </p:val>
                                        </p:tav>
                                        <p:tav tm="100000">
                                          <p:val>
                                            <p:fltVal val="0"/>
                                          </p:val>
                                        </p:tav>
                                      </p:tavLst>
                                    </p:anim>
                                    <p:anim calcmode="lin" valueType="num">
                                      <p:cBhvr>
                                        <p:cTn id="21" dur="2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22" dur="2000" fill="hold"/>
                                        <p:tgtEl>
                                          <p:spTgt spid="14">
                                            <p:txEl>
                                              <p:pRg st="0" end="0"/>
                                            </p:txEl>
                                          </p:spTgt>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14">
                                            <p:txEl>
                                              <p:pRg st="1" end="1"/>
                                            </p:txEl>
                                          </p:spTgt>
                                        </p:tgtEl>
                                        <p:attrNameLst>
                                          <p:attrName>style.visibility</p:attrName>
                                        </p:attrNameLst>
                                      </p:cBhvr>
                                      <p:to>
                                        <p:strVal val="visible"/>
                                      </p:to>
                                    </p:set>
                                    <p:animEffect transition="in" filter="fade">
                                      <p:cBhvr>
                                        <p:cTn id="25" dur="2000"/>
                                        <p:tgtEl>
                                          <p:spTgt spid="14">
                                            <p:txEl>
                                              <p:pRg st="1" end="1"/>
                                            </p:txEl>
                                          </p:spTgt>
                                        </p:tgtEl>
                                      </p:cBhvr>
                                    </p:animEffect>
                                    <p:anim calcmode="lin" valueType="num">
                                      <p:cBhvr>
                                        <p:cTn id="26" dur="2000" fill="hold"/>
                                        <p:tgtEl>
                                          <p:spTgt spid="14">
                                            <p:txEl>
                                              <p:pRg st="1" end="1"/>
                                            </p:txEl>
                                          </p:spTgt>
                                        </p:tgtEl>
                                        <p:attrNameLst>
                                          <p:attrName>style.rotation</p:attrName>
                                        </p:attrNameLst>
                                      </p:cBhvr>
                                      <p:tavLst>
                                        <p:tav tm="0">
                                          <p:val>
                                            <p:fltVal val="720"/>
                                          </p:val>
                                        </p:tav>
                                        <p:tav tm="100000">
                                          <p:val>
                                            <p:fltVal val="0"/>
                                          </p:val>
                                        </p:tav>
                                      </p:tavLst>
                                    </p:anim>
                                    <p:anim calcmode="lin" valueType="num">
                                      <p:cBhvr>
                                        <p:cTn id="27" dur="2000" fill="hold"/>
                                        <p:tgtEl>
                                          <p:spTgt spid="14">
                                            <p:txEl>
                                              <p:pRg st="1" end="1"/>
                                            </p:txEl>
                                          </p:spTgt>
                                        </p:tgtEl>
                                        <p:attrNameLst>
                                          <p:attrName>ppt_h</p:attrName>
                                        </p:attrNameLst>
                                      </p:cBhvr>
                                      <p:tavLst>
                                        <p:tav tm="0">
                                          <p:val>
                                            <p:fltVal val="0"/>
                                          </p:val>
                                        </p:tav>
                                        <p:tav tm="100000">
                                          <p:val>
                                            <p:strVal val="#ppt_h"/>
                                          </p:val>
                                        </p:tav>
                                      </p:tavLst>
                                    </p:anim>
                                    <p:anim calcmode="lin" valueType="num">
                                      <p:cBhvr>
                                        <p:cTn id="28" dur="2000" fill="hold"/>
                                        <p:tgtEl>
                                          <p:spTgt spid="14">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مستدير الزوايا 10"/>
          <p:cNvSpPr/>
          <p:nvPr/>
        </p:nvSpPr>
        <p:spPr>
          <a:xfrm>
            <a:off x="2730500" y="14097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gn="just">
              <a:lnSpc>
                <a:spcPct val="115000"/>
              </a:lnSpc>
              <a:spcAft>
                <a:spcPts val="1000"/>
              </a:spcAft>
            </a:pPr>
            <a:r>
              <a:rPr lang="fr-FR" sz="2000" b="1" i="1" dirty="0">
                <a:solidFill>
                  <a:schemeClr val="tx1"/>
                </a:solidFill>
                <a:latin typeface="Bell MT" pitchFamily="18" charset="0"/>
                <a:cs typeface="Arial" panose="020B0604020202020204" pitchFamily="34" charset="0"/>
              </a:rPr>
              <a:t>Face à telle situation, l’étude du béton de sable a été menée dans le but de rendre </a:t>
            </a:r>
            <a:r>
              <a:rPr lang="fr-FR" sz="2000" b="1" i="1" dirty="0" smtClean="0">
                <a:solidFill>
                  <a:schemeClr val="tx1"/>
                </a:solidFill>
                <a:latin typeface="Bell MT" pitchFamily="18" charset="0"/>
                <a:cs typeface="Arial" panose="020B0604020202020204" pitchFamily="34" charset="0"/>
              </a:rPr>
              <a:t>possible l’utilisation </a:t>
            </a:r>
            <a:r>
              <a:rPr lang="fr-FR" sz="2000" b="1" i="1" dirty="0">
                <a:solidFill>
                  <a:schemeClr val="tx1"/>
                </a:solidFill>
                <a:latin typeface="Bell MT" pitchFamily="18" charset="0"/>
                <a:cs typeface="Arial" panose="020B0604020202020204" pitchFamily="34" charset="0"/>
              </a:rPr>
              <a:t>de béton sans gravillon, sans pour autant perdre les performances techniques essentielles. Telle technicité a fait l’objet de nombreuses études, en particulier, en France et au </a:t>
            </a:r>
            <a:r>
              <a:rPr lang="fr-FR" sz="2000" b="1" i="1" dirty="0" smtClean="0">
                <a:solidFill>
                  <a:schemeClr val="tx1"/>
                </a:solidFill>
                <a:latin typeface="Bell MT" pitchFamily="18" charset="0"/>
                <a:cs typeface="Arial" panose="020B0604020202020204" pitchFamily="34" charset="0"/>
              </a:rPr>
              <a:t>Canada.</a:t>
            </a:r>
            <a:endParaRPr lang="fr-FR" sz="2000" b="1" i="1" dirty="0">
              <a:solidFill>
                <a:schemeClr val="tx1"/>
              </a:solidFill>
              <a:latin typeface="Bell MT" pitchFamily="18" charset="0"/>
              <a:cs typeface="Arial" panose="020B0604020202020204" pitchFamily="34" charset="0"/>
            </a:endParaRPr>
          </a:p>
        </p:txBody>
      </p:sp>
      <p:sp>
        <p:nvSpPr>
          <p:cNvPr id="12" name="مستطيل 11"/>
          <p:cNvSpPr/>
          <p:nvPr/>
        </p:nvSpPr>
        <p:spPr>
          <a:xfrm>
            <a:off x="2971800" y="2229182"/>
            <a:ext cx="5803900" cy="369332"/>
          </a:xfrm>
          <a:prstGeom prst="rect">
            <a:avLst/>
          </a:prstGeom>
        </p:spPr>
        <p:txBody>
          <a:bodyPr wrap="square">
            <a:spAutoFit/>
          </a:bodyPr>
          <a:lstStyle/>
          <a:p>
            <a:pPr>
              <a:spcBef>
                <a:spcPct val="50000"/>
              </a:spcBef>
            </a:pPr>
            <a:endParaRPr lang="fr-FR" b="1" dirty="0">
              <a:latin typeface="Times New Roman" panose="02020603050405020304" pitchFamily="18" charset="0"/>
              <a:ea typeface="Calibri" panose="020F0502020204030204" pitchFamily="34" charset="0"/>
              <a:cs typeface="Arial" panose="020B0604020202020204" pitchFamily="34" charset="0"/>
            </a:endParaRPr>
          </a:p>
        </p:txBody>
      </p:sp>
      <p:sp>
        <p:nvSpPr>
          <p:cNvPr id="13" name="مستطيل مستدير الزوايا 6"/>
          <p:cNvSpPr/>
          <p:nvPr/>
        </p:nvSpPr>
        <p:spPr>
          <a:xfrm>
            <a:off x="125557" y="1962976"/>
            <a:ext cx="2400300" cy="595753"/>
          </a:xfrm>
          <a:prstGeom prst="roundRect">
            <a:avLst>
              <a:gd name="adj" fmla="val 30653"/>
            </a:avLst>
          </a:prstGeom>
        </p:spPr>
        <p:style>
          <a:lnRef idx="0">
            <a:schemeClr val="accent6"/>
          </a:lnRef>
          <a:fillRef idx="3">
            <a:schemeClr val="accent6"/>
          </a:fillRef>
          <a:effectRef idx="3">
            <a:schemeClr val="accent6"/>
          </a:effectRef>
          <a:fontRef idx="minor">
            <a:schemeClr val="lt1"/>
          </a:fontRef>
        </p:style>
        <p:txBody>
          <a:bodyPr rtlCol="0" anchor="ctr"/>
          <a:lstStyle/>
          <a:p>
            <a:pPr lvl="0" algn="ctr"/>
            <a:r>
              <a:rPr lang="fr-FR" b="1" i="1" dirty="0" smtClean="0">
                <a:solidFill>
                  <a:schemeClr val="dk1"/>
                </a:solidFill>
                <a:effectLst>
                  <a:outerShdw blurRad="38100" dist="38100" dir="2700000" algn="tl">
                    <a:srgbClr val="C0C0C0"/>
                  </a:outerShdw>
                </a:effectLst>
                <a:cs typeface="Times New Roman" pitchFamily="18" charset="0"/>
              </a:rPr>
              <a:t>INTRODUCTION</a:t>
            </a:r>
            <a:endParaRPr lang="fr-FR" b="1" i="1" dirty="0">
              <a:solidFill>
                <a:schemeClr val="dk1"/>
              </a:solidFill>
              <a:effectLst>
                <a:outerShdw blurRad="38100" dist="38100" dir="2700000" algn="tl">
                  <a:srgbClr val="C0C0C0"/>
                </a:outerShdw>
              </a:effectLst>
              <a:cs typeface="Times New Roman" pitchFamily="18" charset="0"/>
            </a:endParaRPr>
          </a:p>
        </p:txBody>
      </p:sp>
      <p:sp>
        <p:nvSpPr>
          <p:cNvPr id="14" name="مستطيل مستدير الزوايا 7"/>
          <p:cNvSpPr/>
          <p:nvPr/>
        </p:nvSpPr>
        <p:spPr>
          <a:xfrm>
            <a:off x="150957" y="2598514"/>
            <a:ext cx="2387600" cy="65291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sz="2000" b="1" i="1" dirty="0">
                <a:solidFill>
                  <a:schemeClr val="bg1"/>
                </a:solidFill>
                <a:effectLst>
                  <a:outerShdw blurRad="38100" dist="38100" dir="2700000" algn="tl">
                    <a:srgbClr val="C0C0C0"/>
                  </a:outerShdw>
                </a:effectLst>
                <a:cs typeface="Times New Roman" pitchFamily="18" charset="0"/>
              </a:rPr>
              <a:t>Objectif</a:t>
            </a:r>
            <a:endParaRPr lang="fr-FR" sz="1600" b="1" i="1" dirty="0">
              <a:solidFill>
                <a:schemeClr val="bg1"/>
              </a:solidFill>
              <a:effectLst>
                <a:outerShdw blurRad="38100" dist="38100" dir="2700000" algn="tl">
                  <a:srgbClr val="C0C0C0"/>
                </a:outerShdw>
              </a:effectLst>
              <a:cs typeface="Times New Roman" pitchFamily="18" charset="0"/>
            </a:endParaRPr>
          </a:p>
        </p:txBody>
      </p:sp>
      <p:sp>
        <p:nvSpPr>
          <p:cNvPr id="15" name="مستطيل مستدير الزوايا 8"/>
          <p:cNvSpPr/>
          <p:nvPr/>
        </p:nvSpPr>
        <p:spPr>
          <a:xfrm>
            <a:off x="160482" y="3305035"/>
            <a:ext cx="2393950" cy="768062"/>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6"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7"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8"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9" name="مستطيل مستدير الزوايا 9"/>
          <p:cNvSpPr/>
          <p:nvPr/>
        </p:nvSpPr>
        <p:spPr>
          <a:xfrm>
            <a:off x="125557" y="4076700"/>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
        <p:nvSpPr>
          <p:cNvPr id="28" name="AutoShape 35"/>
          <p:cNvSpPr>
            <a:spLocks noChangeArrowheads="1"/>
          </p:cNvSpPr>
          <p:nvPr/>
        </p:nvSpPr>
        <p:spPr bwMode="auto">
          <a:xfrm>
            <a:off x="4000397" y="227012"/>
            <a:ext cx="3746706" cy="631969"/>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algn="ctr" rtl="1">
              <a:spcBef>
                <a:spcPct val="50000"/>
              </a:spcBef>
              <a:defRPr/>
            </a:pPr>
            <a:r>
              <a:rPr lang="fr-FR" sz="2800" b="1" i="1" dirty="0" smtClean="0">
                <a:effectLst>
                  <a:outerShdw blurRad="38100" dist="38100" dir="2700000" algn="tl">
                    <a:srgbClr val="C0C0C0"/>
                  </a:outerShdw>
                </a:effectLst>
                <a:cs typeface="Times New Roman" pitchFamily="18" charset="0"/>
              </a:rPr>
              <a:t>INTRODUCTION</a:t>
            </a:r>
            <a:endParaRPr kumimoji="0" lang="fr-FR" sz="2800" b="0" i="0" u="none" strike="noStrike" kern="0" cap="none" spc="0" normalizeH="0" baseline="0" noProof="0" dirty="0">
              <a:ln>
                <a:noFill/>
              </a:ln>
              <a:solidFill>
                <a:schemeClr val="tx1"/>
              </a:solidFill>
              <a:effectLst/>
              <a:uLnTx/>
              <a:uFillTx/>
              <a:latin typeface="Calibri"/>
            </a:endParaRPr>
          </a:p>
        </p:txBody>
      </p:sp>
    </p:spTree>
    <p:extLst>
      <p:ext uri="{BB962C8B-B14F-4D97-AF65-F5344CB8AC3E}">
        <p14:creationId xmlns:p14="http://schemas.microsoft.com/office/powerpoint/2010/main" val="9511689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42" presetClass="path" presetSubtype="0" accel="50000" decel="50000" fill="hold" grpId="0" nodeType="afterEffect">
                                  <p:stCondLst>
                                    <p:cond delay="0"/>
                                  </p:stCondLst>
                                  <p:childTnLst>
                                    <p:animMotion origin="layout" path="M 2.22222E-6 -2.59259E-6 L 2.22222E-6 -0.17037 " pathEditMode="relative" rAng="0" ptsTypes="AA">
                                      <p:cBhvr>
                                        <p:cTn id="14" dur="1500" fill="hold"/>
                                        <p:tgtEl>
                                          <p:spTgt spid="13"/>
                                        </p:tgtEl>
                                        <p:attrNameLst>
                                          <p:attrName>ppt_x</p:attrName>
                                          <p:attrName>ppt_y</p:attrName>
                                        </p:attrNameLst>
                                      </p:cBhvr>
                                      <p:rCtr x="0" y="-85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5"/>
          <p:cNvSpPr>
            <a:spLocks noChangeArrowheads="1"/>
          </p:cNvSpPr>
          <p:nvPr/>
        </p:nvSpPr>
        <p:spPr bwMode="auto">
          <a:xfrm>
            <a:off x="2883189" y="199304"/>
            <a:ext cx="4105275" cy="763587"/>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lvl="0" algn="ctr" rtl="1">
              <a:spcBef>
                <a:spcPct val="50000"/>
              </a:spcBef>
              <a:defRPr/>
            </a:pPr>
            <a:r>
              <a:rPr lang="fr-FR" sz="2800" b="1" i="1" dirty="0">
                <a:effectLst>
                  <a:outerShdw blurRad="38100" dist="38100" dir="2700000" algn="tl">
                    <a:srgbClr val="C0C0C0"/>
                  </a:outerShdw>
                </a:effectLst>
                <a:cs typeface="Times New Roman" pitchFamily="18" charset="0"/>
              </a:rPr>
              <a:t>Objectif</a:t>
            </a:r>
          </a:p>
        </p:txBody>
      </p:sp>
      <p:sp>
        <p:nvSpPr>
          <p:cNvPr id="14" name="مستطيل مستدير الزوايا 13"/>
          <p:cNvSpPr/>
          <p:nvPr/>
        </p:nvSpPr>
        <p:spPr>
          <a:xfrm>
            <a:off x="223982" y="962891"/>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smtClean="0">
                <a:solidFill>
                  <a:schemeClr val="bg1"/>
                </a:solidFill>
                <a:effectLst>
                  <a:outerShdw blurRad="38100" dist="38100" dir="2700000" algn="tl">
                    <a:srgbClr val="C0C0C0"/>
                  </a:outerShdw>
                </a:effectLst>
                <a:cs typeface="Times New Roman" pitchFamily="18" charset="0"/>
              </a:rPr>
              <a:t>INTRODUCTION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5" name="مستطيل مستدير الزوايا 14"/>
          <p:cNvSpPr/>
          <p:nvPr/>
        </p:nvSpPr>
        <p:spPr>
          <a:xfrm>
            <a:off x="176357" y="2639961"/>
            <a:ext cx="2387600" cy="627239"/>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b="1" i="1" dirty="0">
                <a:solidFill>
                  <a:prstClr val="black"/>
                </a:solidFill>
                <a:effectLst>
                  <a:outerShdw blurRad="38100" dist="38100" dir="2700000" algn="tl">
                    <a:srgbClr val="C0C0C0"/>
                  </a:outerShdw>
                </a:effectLst>
                <a:cs typeface="Times New Roman" pitchFamily="18" charset="0"/>
              </a:rPr>
              <a:t>Objectif</a:t>
            </a:r>
            <a:endParaRPr lang="fr-FR" sz="2800" dirty="0">
              <a:solidFill>
                <a:schemeClr val="bg1"/>
              </a:solidFill>
              <a:latin typeface="Monotype Corsiva" panose="03010101010201010101" pitchFamily="66" charset="0"/>
            </a:endParaRPr>
          </a:p>
        </p:txBody>
      </p:sp>
      <p:sp>
        <p:nvSpPr>
          <p:cNvPr id="20" name="مستطيل مستدير الزوايا 19"/>
          <p:cNvSpPr/>
          <p:nvPr/>
        </p:nvSpPr>
        <p:spPr>
          <a:xfrm>
            <a:off x="2736850" y="14097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spcAft>
                <a:spcPts val="1000"/>
              </a:spcAft>
            </a:pPr>
            <a:r>
              <a:rPr lang="fr-FR" sz="2000" b="1" i="1" dirty="0">
                <a:solidFill>
                  <a:schemeClr val="tx1"/>
                </a:solidFill>
                <a:latin typeface="Bell MT" pitchFamily="18" charset="0"/>
                <a:cs typeface="Arial" panose="020B0604020202020204" pitchFamily="34" charset="0"/>
              </a:rPr>
              <a:t>Cette étude  a pour but de contribuer </a:t>
            </a:r>
            <a:r>
              <a:rPr lang="fr-FR" sz="2000" b="1" i="1" dirty="0" smtClean="0">
                <a:solidFill>
                  <a:schemeClr val="tx1"/>
                </a:solidFill>
                <a:latin typeface="Bell MT" pitchFamily="18" charset="0"/>
                <a:cs typeface="Arial" panose="020B0604020202020204" pitchFamily="34" charset="0"/>
              </a:rPr>
              <a:t>à l’étude </a:t>
            </a:r>
            <a:r>
              <a:rPr lang="fr-FR" sz="2000" b="1" i="1" dirty="0">
                <a:solidFill>
                  <a:schemeClr val="tx1"/>
                </a:solidFill>
                <a:latin typeface="Bell MT" pitchFamily="18" charset="0"/>
                <a:cs typeface="Arial" panose="020B0604020202020204" pitchFamily="34" charset="0"/>
              </a:rPr>
              <a:t>d’un béton de sable</a:t>
            </a:r>
            <a:r>
              <a:rPr lang="fr-FR" sz="2000" b="1" i="1" dirty="0" smtClean="0">
                <a:solidFill>
                  <a:schemeClr val="tx1"/>
                </a:solidFill>
                <a:latin typeface="Bell MT" pitchFamily="18" charset="0"/>
                <a:cs typeface="Arial" panose="020B0604020202020204" pitchFamily="34" charset="0"/>
              </a:rPr>
              <a:t>, lui </a:t>
            </a:r>
            <a:r>
              <a:rPr lang="fr-FR" sz="2000" b="1" i="1" dirty="0">
                <a:solidFill>
                  <a:schemeClr val="tx1"/>
                </a:solidFill>
                <a:latin typeface="Bell MT" pitchFamily="18" charset="0"/>
                <a:cs typeface="Arial" panose="020B0604020202020204" pitchFamily="34" charset="0"/>
              </a:rPr>
              <a:t>caractériser, </a:t>
            </a:r>
            <a:r>
              <a:rPr lang="fr-FR" sz="2000" b="1" i="1" dirty="0" smtClean="0">
                <a:solidFill>
                  <a:schemeClr val="tx1"/>
                </a:solidFill>
                <a:latin typeface="Bell MT" pitchFamily="18" charset="0"/>
                <a:cs typeface="Arial" panose="020B0604020202020204" pitchFamily="34" charset="0"/>
              </a:rPr>
              <a:t>lui </a:t>
            </a:r>
            <a:r>
              <a:rPr lang="fr-FR" sz="2000" b="1" i="1" dirty="0">
                <a:solidFill>
                  <a:schemeClr val="tx1"/>
                </a:solidFill>
                <a:latin typeface="Bell MT" pitchFamily="18" charset="0"/>
                <a:cs typeface="Arial" panose="020B0604020202020204" pitchFamily="34" charset="0"/>
              </a:rPr>
              <a:t>introduire des additions : laitier et super plastifiant, </a:t>
            </a:r>
            <a:r>
              <a:rPr lang="fr-FR" sz="2000" b="1" i="1" dirty="0" smtClean="0">
                <a:solidFill>
                  <a:schemeClr val="tx1"/>
                </a:solidFill>
                <a:latin typeface="Bell MT" pitchFamily="18" charset="0"/>
                <a:cs typeface="Arial" panose="020B0604020202020204" pitchFamily="34" charset="0"/>
              </a:rPr>
              <a:t>afin </a:t>
            </a:r>
            <a:r>
              <a:rPr lang="fr-FR" sz="2000" b="1" i="1" dirty="0">
                <a:solidFill>
                  <a:schemeClr val="tx1"/>
                </a:solidFill>
                <a:latin typeface="Bell MT" pitchFamily="18" charset="0"/>
                <a:cs typeface="Arial" panose="020B0604020202020204" pitchFamily="34" charset="0"/>
              </a:rPr>
              <a:t>d’améliorer  ses performance, étudier l’effet de chaque addition sur les caractéristiques mécaniques.</a:t>
            </a:r>
          </a:p>
          <a:p>
            <a:pPr lvl="0">
              <a:lnSpc>
                <a:spcPct val="150000"/>
              </a:lnSpc>
              <a:spcAft>
                <a:spcPts val="1000"/>
              </a:spcAft>
            </a:pPr>
            <a:r>
              <a:rPr lang="fr-FR" sz="2000" b="1" i="1" dirty="0">
                <a:solidFill>
                  <a:schemeClr val="tx1"/>
                </a:solidFill>
                <a:latin typeface="Bell MT" pitchFamily="18" charset="0"/>
                <a:cs typeface="Arial" panose="020B0604020202020204" pitchFamily="34" charset="0"/>
              </a:rPr>
              <a:t>Enfin, étude de comparaison de cette composition avec béton témoin</a:t>
            </a:r>
          </a:p>
          <a:p>
            <a:pPr>
              <a:lnSpc>
                <a:spcPct val="115000"/>
              </a:lnSpc>
              <a:spcAft>
                <a:spcPts val="1000"/>
              </a:spcAft>
            </a:pPr>
            <a:r>
              <a:rPr lang="fr-FR" sz="1600" dirty="0" smtClean="0">
                <a:latin typeface="Calibri" panose="020F0502020204030204" pitchFamily="34" charset="0"/>
                <a:ea typeface="Calibri" panose="020F0502020204030204" pitchFamily="34" charset="0"/>
                <a:cs typeface="Arial" panose="020B0604020202020204" pitchFamily="34" charset="0"/>
              </a:rPr>
              <a:t> </a:t>
            </a:r>
            <a:endParaRPr lang="fr-FR" sz="1600" dirty="0">
              <a:latin typeface="Calibri" panose="020F0502020204030204" pitchFamily="34" charset="0"/>
              <a:ea typeface="Calibri" panose="020F0502020204030204" pitchFamily="34" charset="0"/>
              <a:cs typeface="Arial" panose="020B0604020202020204" pitchFamily="34" charset="0"/>
            </a:endParaRPr>
          </a:p>
        </p:txBody>
      </p:sp>
      <p:sp>
        <p:nvSpPr>
          <p:cNvPr id="23" name="مستطيل مستدير الزوايا 8"/>
          <p:cNvSpPr/>
          <p:nvPr/>
        </p:nvSpPr>
        <p:spPr>
          <a:xfrm>
            <a:off x="160482" y="3305035"/>
            <a:ext cx="2393950" cy="768062"/>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r>
              <a:rPr lang="fr-FR" sz="100" dirty="0"/>
              <a:t> </a:t>
            </a:r>
          </a:p>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Généralité sur le béton du sable </a:t>
            </a:r>
            <a:endParaRPr lang="fr-FR" dirty="0">
              <a:solidFill>
                <a:schemeClr val="bg1"/>
              </a:solidFill>
              <a:latin typeface="Monotype Corsiva" panose="03010101010201010101" pitchFamily="66" charset="0"/>
            </a:endParaRPr>
          </a:p>
        </p:txBody>
      </p:sp>
      <p:sp>
        <p:nvSpPr>
          <p:cNvPr id="11"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2"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16"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17" name="مستطيل مستدير الزوايا 9"/>
          <p:cNvSpPr/>
          <p:nvPr/>
        </p:nvSpPr>
        <p:spPr>
          <a:xfrm>
            <a:off x="125557" y="4076700"/>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Tree>
    <p:extLst>
      <p:ext uri="{BB962C8B-B14F-4D97-AF65-F5344CB8AC3E}">
        <p14:creationId xmlns:p14="http://schemas.microsoft.com/office/powerpoint/2010/main" val="34923618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2.22222E-6 2.96296E-6 L 0.00139 -0.16852 " pathEditMode="relative" rAng="0" ptsTypes="AA">
                                      <p:cBhvr>
                                        <p:cTn id="10" dur="1500" fill="hold"/>
                                        <p:tgtEl>
                                          <p:spTgt spid="15"/>
                                        </p:tgtEl>
                                        <p:attrNameLst>
                                          <p:attrName>ppt_x</p:attrName>
                                          <p:attrName>ppt_y</p:attrName>
                                        </p:attrNameLst>
                                      </p:cBhvr>
                                      <p:rCtr x="69" y="-8426"/>
                                    </p:animMotion>
                                  </p:childTnLst>
                                </p:cTn>
                              </p:par>
                              <p:par>
                                <p:cTn id="11" presetID="31" presetClass="entr" presetSubtype="0" fill="hold" nodeType="withEffect">
                                  <p:stCondLst>
                                    <p:cond delay="0"/>
                                  </p:stCondLst>
                                  <p:childTnLst>
                                    <p:set>
                                      <p:cBhvr>
                                        <p:cTn id="12" dur="1" fill="hold">
                                          <p:stCondLst>
                                            <p:cond delay="0"/>
                                          </p:stCondLst>
                                        </p:cTn>
                                        <p:tgtEl>
                                          <p:spTgt spid="20">
                                            <p:txEl>
                                              <p:pRg st="1" end="1"/>
                                            </p:txEl>
                                          </p:spTgt>
                                        </p:tgtEl>
                                        <p:attrNameLst>
                                          <p:attrName>style.visibility</p:attrName>
                                        </p:attrNameLst>
                                      </p:cBhvr>
                                      <p:to>
                                        <p:strVal val="visible"/>
                                      </p:to>
                                    </p:set>
                                    <p:anim calcmode="lin" valueType="num">
                                      <p:cBhvr>
                                        <p:cTn id="13" dur="1000" fill="hold"/>
                                        <p:tgtEl>
                                          <p:spTgt spid="20">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0">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0">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0">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anim calcmode="lin" valueType="num">
                                      <p:cBhvr>
                                        <p:cTn id="19" dur="1000" fill="hold"/>
                                        <p:tgtEl>
                                          <p:spTgt spid="20">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0">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20">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مستدير الزوايا 12"/>
          <p:cNvSpPr/>
          <p:nvPr/>
        </p:nvSpPr>
        <p:spPr>
          <a:xfrm>
            <a:off x="2730500" y="14097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r>
              <a:rPr lang="fr-FR" sz="2000" b="1" i="1" dirty="0" smtClean="0">
                <a:solidFill>
                  <a:schemeClr val="tx1"/>
                </a:solidFill>
                <a:latin typeface="Bell MT" pitchFamily="18" charset="0"/>
                <a:cs typeface="Arial" panose="020B0604020202020204" pitchFamily="34" charset="0"/>
              </a:rPr>
              <a:t>  </a:t>
            </a:r>
            <a:r>
              <a:rPr lang="fr-FR" sz="2400" b="1" i="1" dirty="0">
                <a:solidFill>
                  <a:srgbClr val="00B0F0"/>
                </a:solidFill>
                <a:latin typeface="Bell MT" pitchFamily="18" charset="0"/>
                <a:cs typeface="Arial" panose="020B0604020202020204" pitchFamily="34" charset="0"/>
              </a:rPr>
              <a:t>Définition</a:t>
            </a:r>
            <a:r>
              <a:rPr lang="fr-FR" sz="2000" b="1" i="1" dirty="0">
                <a:solidFill>
                  <a:schemeClr val="tx1"/>
                </a:solidFill>
                <a:latin typeface="Bell MT" pitchFamily="18" charset="0"/>
                <a:cs typeface="Arial" panose="020B0604020202020204" pitchFamily="34" charset="0"/>
              </a:rPr>
              <a:t> </a:t>
            </a:r>
          </a:p>
          <a:p>
            <a:pPr>
              <a:lnSpc>
                <a:spcPct val="115000"/>
              </a:lnSpc>
              <a:spcAft>
                <a:spcPts val="1000"/>
              </a:spcAft>
            </a:pPr>
            <a:r>
              <a:rPr lang="fr-FR" sz="2000" b="1" i="1" dirty="0">
                <a:solidFill>
                  <a:schemeClr val="tx1"/>
                </a:solidFill>
                <a:latin typeface="Bell MT" pitchFamily="18" charset="0"/>
                <a:cs typeface="Arial" panose="020B0604020202020204" pitchFamily="34" charset="0"/>
              </a:rPr>
              <a:t>Un béton de sable est un béton fin constitué par un mélange de sable(s), de ciment(s), d'addition(s) et d'eau; outre ces composants de </a:t>
            </a:r>
            <a:r>
              <a:rPr lang="fr-FR" sz="2000" b="1" i="1" dirty="0" smtClean="0">
                <a:solidFill>
                  <a:schemeClr val="tx1"/>
                </a:solidFill>
                <a:latin typeface="Bell MT" pitchFamily="18" charset="0"/>
                <a:cs typeface="Arial" panose="020B0604020202020204" pitchFamily="34" charset="0"/>
              </a:rPr>
              <a:t>base</a:t>
            </a:r>
            <a:r>
              <a:rPr lang="fr-FR" sz="2000" b="1" i="1" dirty="0">
                <a:solidFill>
                  <a:schemeClr val="tx1"/>
                </a:solidFill>
                <a:latin typeface="Bell MT" pitchFamily="18" charset="0"/>
                <a:cs typeface="Arial" panose="020B0604020202020204" pitchFamily="34" charset="0"/>
              </a:rPr>
              <a:t>, le béton de sable comporte habituellement un ou plusieurs adjuvants. Par rapport à cette composition fondamentale, pour répondre aux besoins de certains usages, des ajouts spécifiques peuvent être envisagés : gravillons, fibres, colorants</a:t>
            </a:r>
            <a:r>
              <a:rPr lang="fr-FR" sz="1600" dirty="0">
                <a:latin typeface="Times New Roman" pitchFamily="18" charset="0"/>
                <a:ea typeface="Calibri"/>
                <a:cs typeface="Times New Roman" pitchFamily="18" charset="0"/>
              </a:rPr>
              <a:t>.</a:t>
            </a:r>
            <a:endParaRPr lang="fr-FR" sz="1600" dirty="0">
              <a:latin typeface="Times New Roman" pitchFamily="18" charset="0"/>
              <a:cs typeface="Times New Roman" pitchFamily="18" charset="0"/>
            </a:endParaRPr>
          </a:p>
        </p:txBody>
      </p:sp>
      <p:sp>
        <p:nvSpPr>
          <p:cNvPr id="18" name="AutoShape 35"/>
          <p:cNvSpPr>
            <a:spLocks noChangeArrowheads="1"/>
          </p:cNvSpPr>
          <p:nvPr/>
        </p:nvSpPr>
        <p:spPr bwMode="auto">
          <a:xfrm>
            <a:off x="2743199" y="404813"/>
            <a:ext cx="5652655" cy="509587"/>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Généralité</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sur</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le</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béton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du</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sable</a:t>
            </a:r>
            <a:r>
              <a:rPr lang="fr-FR" b="1" i="1" dirty="0">
                <a:solidFill>
                  <a:prstClr val="black"/>
                </a:solidFill>
                <a:effectLst>
                  <a:outerShdw blurRad="38100" dist="38100" dir="2700000" algn="tl">
                    <a:srgbClr val="C0C0C0"/>
                  </a:outerShdw>
                </a:effectLst>
                <a:cs typeface="Times New Roman" pitchFamily="18" charset="0"/>
              </a:rPr>
              <a:t> </a:t>
            </a:r>
            <a:endParaRPr lang="fr-FR" dirty="0">
              <a:solidFill>
                <a:prstClr val="white"/>
              </a:solidFill>
              <a:latin typeface="Monotype Corsiva" panose="03010101010201010101" pitchFamily="66" charset="0"/>
            </a:endParaRPr>
          </a:p>
        </p:txBody>
      </p:sp>
      <p:sp>
        <p:nvSpPr>
          <p:cNvPr id="11" name="مستطيل مستدير الزوايا 8"/>
          <p:cNvSpPr/>
          <p:nvPr/>
        </p:nvSpPr>
        <p:spPr>
          <a:xfrm>
            <a:off x="160482" y="3283667"/>
            <a:ext cx="2393950" cy="740902"/>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Généralité sur le béton du sable </a:t>
            </a:r>
            <a:endParaRPr lang="fr-FR" dirty="0">
              <a:solidFill>
                <a:prstClr val="white"/>
              </a:solidFill>
              <a:latin typeface="Monotype Corsiva" panose="03010101010201010101" pitchFamily="66" charset="0"/>
            </a:endParaRPr>
          </a:p>
        </p:txBody>
      </p:sp>
      <p:sp>
        <p:nvSpPr>
          <p:cNvPr id="12"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9"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20"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21"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2"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23" name="مستطيل مستدير الزوايا 9"/>
          <p:cNvSpPr/>
          <p:nvPr/>
        </p:nvSpPr>
        <p:spPr>
          <a:xfrm>
            <a:off x="125557" y="4076700"/>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Tree>
    <p:extLst>
      <p:ext uri="{BB962C8B-B14F-4D97-AF65-F5344CB8AC3E}">
        <p14:creationId xmlns:p14="http://schemas.microsoft.com/office/powerpoint/2010/main" val="40121983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5E-6 4.81481E-6 L 0.00104 -0.18102 " pathEditMode="relative" rAng="0" ptsTypes="AA">
                                      <p:cBhvr>
                                        <p:cTn id="10" dur="1500" fill="hold"/>
                                        <p:tgtEl>
                                          <p:spTgt spid="11"/>
                                        </p:tgtEl>
                                        <p:attrNameLst>
                                          <p:attrName>ppt_x</p:attrName>
                                          <p:attrName>ppt_y</p:attrName>
                                        </p:attrNameLst>
                                      </p:cBhvr>
                                      <p:rCtr x="52" y="-9051"/>
                                    </p:animMotion>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wipe(down)">
                                      <p:cBhvr>
                                        <p:cTn id="15" dur="580">
                                          <p:stCondLst>
                                            <p:cond delay="0"/>
                                          </p:stCondLst>
                                        </p:cTn>
                                        <p:tgtEl>
                                          <p:spTgt spid="13">
                                            <p:txEl>
                                              <p:pRg st="0" end="0"/>
                                            </p:txEl>
                                          </p:spTgt>
                                        </p:tgtEl>
                                      </p:cBhvr>
                                    </p:animEffect>
                                    <p:anim calcmode="lin" valueType="num">
                                      <p:cBhvr>
                                        <p:cTn id="16" dur="1822" tmFilter="0,0; 0.14,0.36; 0.43,0.73; 0.71,0.91; 1.0,1.0">
                                          <p:stCondLst>
                                            <p:cond delay="0"/>
                                          </p:stCondLst>
                                        </p:cTn>
                                        <p:tgtEl>
                                          <p:spTgt spid="13">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3">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3">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3">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3">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13">
                                            <p:txEl>
                                              <p:pRg st="0" end="0"/>
                                            </p:txEl>
                                          </p:spTgt>
                                        </p:tgtEl>
                                      </p:cBhvr>
                                      <p:to x="100000" y="60000"/>
                                    </p:animScale>
                                    <p:animScale>
                                      <p:cBhvr>
                                        <p:cTn id="22" dur="166" decel="50000">
                                          <p:stCondLst>
                                            <p:cond delay="676"/>
                                          </p:stCondLst>
                                        </p:cTn>
                                        <p:tgtEl>
                                          <p:spTgt spid="13">
                                            <p:txEl>
                                              <p:pRg st="0" end="0"/>
                                            </p:txEl>
                                          </p:spTgt>
                                        </p:tgtEl>
                                      </p:cBhvr>
                                      <p:to x="100000" y="100000"/>
                                    </p:animScale>
                                    <p:animScale>
                                      <p:cBhvr>
                                        <p:cTn id="23" dur="26">
                                          <p:stCondLst>
                                            <p:cond delay="1312"/>
                                          </p:stCondLst>
                                        </p:cTn>
                                        <p:tgtEl>
                                          <p:spTgt spid="13">
                                            <p:txEl>
                                              <p:pRg st="0" end="0"/>
                                            </p:txEl>
                                          </p:spTgt>
                                        </p:tgtEl>
                                      </p:cBhvr>
                                      <p:to x="100000" y="80000"/>
                                    </p:animScale>
                                    <p:animScale>
                                      <p:cBhvr>
                                        <p:cTn id="24" dur="166" decel="50000">
                                          <p:stCondLst>
                                            <p:cond delay="1338"/>
                                          </p:stCondLst>
                                        </p:cTn>
                                        <p:tgtEl>
                                          <p:spTgt spid="13">
                                            <p:txEl>
                                              <p:pRg st="0" end="0"/>
                                            </p:txEl>
                                          </p:spTgt>
                                        </p:tgtEl>
                                      </p:cBhvr>
                                      <p:to x="100000" y="100000"/>
                                    </p:animScale>
                                    <p:animScale>
                                      <p:cBhvr>
                                        <p:cTn id="25" dur="26">
                                          <p:stCondLst>
                                            <p:cond delay="1642"/>
                                          </p:stCondLst>
                                        </p:cTn>
                                        <p:tgtEl>
                                          <p:spTgt spid="13">
                                            <p:txEl>
                                              <p:pRg st="0" end="0"/>
                                            </p:txEl>
                                          </p:spTgt>
                                        </p:tgtEl>
                                      </p:cBhvr>
                                      <p:to x="100000" y="90000"/>
                                    </p:animScale>
                                    <p:animScale>
                                      <p:cBhvr>
                                        <p:cTn id="26" dur="166" decel="50000">
                                          <p:stCondLst>
                                            <p:cond delay="1668"/>
                                          </p:stCondLst>
                                        </p:cTn>
                                        <p:tgtEl>
                                          <p:spTgt spid="13">
                                            <p:txEl>
                                              <p:pRg st="0" end="0"/>
                                            </p:txEl>
                                          </p:spTgt>
                                        </p:tgtEl>
                                      </p:cBhvr>
                                      <p:to x="100000" y="100000"/>
                                    </p:animScale>
                                    <p:animScale>
                                      <p:cBhvr>
                                        <p:cTn id="27" dur="26">
                                          <p:stCondLst>
                                            <p:cond delay="1808"/>
                                          </p:stCondLst>
                                        </p:cTn>
                                        <p:tgtEl>
                                          <p:spTgt spid="13">
                                            <p:txEl>
                                              <p:pRg st="0" end="0"/>
                                            </p:txEl>
                                          </p:spTgt>
                                        </p:tgtEl>
                                      </p:cBhvr>
                                      <p:to x="100000" y="95000"/>
                                    </p:animScale>
                                    <p:animScale>
                                      <p:cBhvr>
                                        <p:cTn id="28" dur="166" decel="50000">
                                          <p:stCondLst>
                                            <p:cond delay="1834"/>
                                          </p:stCondLst>
                                        </p:cTn>
                                        <p:tgtEl>
                                          <p:spTgt spid="13">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13">
                                            <p:txEl>
                                              <p:pRg st="1" end="1"/>
                                            </p:txEl>
                                          </p:spTgt>
                                        </p:tgtEl>
                                        <p:attrNameLst>
                                          <p:attrName>style.visibility</p:attrName>
                                        </p:attrNameLst>
                                      </p:cBhvr>
                                      <p:to>
                                        <p:strVal val="visible"/>
                                      </p:to>
                                    </p:set>
                                    <p:animEffect transition="in" filter="circle(in)">
                                      <p:cBhvr>
                                        <p:cTn id="33" dur="20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مستدير الزوايا 12"/>
          <p:cNvSpPr/>
          <p:nvPr/>
        </p:nvSpPr>
        <p:spPr>
          <a:xfrm>
            <a:off x="2730500" y="14097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r>
              <a:rPr lang="fr-FR" sz="2000" b="1" i="1" dirty="0" smtClean="0">
                <a:solidFill>
                  <a:schemeClr val="tx1"/>
                </a:solidFill>
                <a:latin typeface="Bell MT" pitchFamily="18" charset="0"/>
                <a:cs typeface="Arial" panose="020B0604020202020204" pitchFamily="34" charset="0"/>
              </a:rPr>
              <a:t>  </a:t>
            </a:r>
            <a:r>
              <a:rPr lang="fr-FR" sz="2400" b="1" i="1" dirty="0">
                <a:solidFill>
                  <a:srgbClr val="00B0F0"/>
                </a:solidFill>
                <a:latin typeface="Bell MT" pitchFamily="18" charset="0"/>
                <a:cs typeface="Arial" panose="020B0604020202020204" pitchFamily="34" charset="0"/>
              </a:rPr>
              <a:t>Spécifications du béton de sable</a:t>
            </a:r>
          </a:p>
          <a:p>
            <a:pPr>
              <a:lnSpc>
                <a:spcPct val="115000"/>
              </a:lnSpc>
              <a:spcAft>
                <a:spcPts val="1000"/>
              </a:spcAft>
            </a:pPr>
            <a:r>
              <a:rPr lang="fr-FR" sz="2000" b="1" i="1" dirty="0">
                <a:solidFill>
                  <a:schemeClr val="tx1"/>
                </a:solidFill>
                <a:latin typeface="Bell MT" pitchFamily="18" charset="0"/>
                <a:cs typeface="Arial" panose="020B0604020202020204" pitchFamily="34" charset="0"/>
              </a:rPr>
              <a:t>D’une part le béton de sable diffère d'un béton traditionnel par un fort dosage en sable et d’autre part par l'absence ou un faible dosage de gravillons et l'incorporation d'additions le béton de sable se distingue d'un mortier par :</a:t>
            </a:r>
          </a:p>
          <a:p>
            <a:pPr lvl="0" indent="-342900">
              <a:lnSpc>
                <a:spcPct val="115000"/>
              </a:lnSpc>
              <a:spcAft>
                <a:spcPts val="1000"/>
              </a:spcAft>
              <a:buFont typeface="+mj-lt"/>
              <a:buAutoNum type="alphaLcPeriod"/>
            </a:pPr>
            <a:r>
              <a:rPr lang="fr-FR" sz="2000" b="1" i="1" dirty="0">
                <a:solidFill>
                  <a:schemeClr val="tx1"/>
                </a:solidFill>
                <a:latin typeface="Bell MT" pitchFamily="18" charset="0"/>
                <a:cs typeface="Arial" panose="020B0604020202020204" pitchFamily="34" charset="0"/>
              </a:rPr>
              <a:t>sa composition : le mortier est en général fortement dosé en ciment et ne comporte systématiquement pas d'additions;</a:t>
            </a:r>
          </a:p>
          <a:p>
            <a:pPr lvl="0" indent="-342900">
              <a:lnSpc>
                <a:spcPct val="115000"/>
              </a:lnSpc>
              <a:spcAft>
                <a:spcPts val="1000"/>
              </a:spcAft>
              <a:buFont typeface="+mj-lt"/>
              <a:buAutoNum type="alphaLcPeriod"/>
            </a:pPr>
            <a:r>
              <a:rPr lang="fr-FR" sz="2000" b="1" i="1" dirty="0">
                <a:solidFill>
                  <a:schemeClr val="tx1"/>
                </a:solidFill>
                <a:latin typeface="Bell MT" pitchFamily="18" charset="0"/>
                <a:cs typeface="Arial" panose="020B0604020202020204" pitchFamily="34" charset="0"/>
              </a:rPr>
              <a:t>la destination : les bétons de sable sont essentiellement destinés aux usages traditionnels du béton : construction de bâtiment, voirie</a:t>
            </a:r>
          </a:p>
        </p:txBody>
      </p:sp>
      <p:sp>
        <p:nvSpPr>
          <p:cNvPr id="15" name="AutoShape 35"/>
          <p:cNvSpPr>
            <a:spLocks noChangeArrowheads="1"/>
          </p:cNvSpPr>
          <p:nvPr/>
        </p:nvSpPr>
        <p:spPr bwMode="auto">
          <a:xfrm>
            <a:off x="2743199" y="404813"/>
            <a:ext cx="5652655" cy="509587"/>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Généralité</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sur</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le</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béton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du</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sable</a:t>
            </a:r>
            <a:r>
              <a:rPr lang="fr-FR" b="1" i="1" dirty="0">
                <a:solidFill>
                  <a:prstClr val="black"/>
                </a:solidFill>
                <a:effectLst>
                  <a:outerShdw blurRad="38100" dist="38100" dir="2700000" algn="tl">
                    <a:srgbClr val="C0C0C0"/>
                  </a:outerShdw>
                </a:effectLst>
                <a:cs typeface="Times New Roman" pitchFamily="18" charset="0"/>
              </a:rPr>
              <a:t> </a:t>
            </a:r>
            <a:endParaRPr lang="fr-FR" dirty="0">
              <a:solidFill>
                <a:prstClr val="white"/>
              </a:solidFill>
              <a:latin typeface="Monotype Corsiva" panose="03010101010201010101" pitchFamily="66" charset="0"/>
            </a:endParaRPr>
          </a:p>
        </p:txBody>
      </p:sp>
      <p:sp>
        <p:nvSpPr>
          <p:cNvPr id="34" name="مستطيل مستدير الزوايا 8"/>
          <p:cNvSpPr/>
          <p:nvPr/>
        </p:nvSpPr>
        <p:spPr>
          <a:xfrm>
            <a:off x="160482" y="3283667"/>
            <a:ext cx="2393950" cy="740902"/>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Généralité sur le béton du sable </a:t>
            </a:r>
            <a:endParaRPr lang="fr-FR" dirty="0">
              <a:solidFill>
                <a:prstClr val="white"/>
              </a:solidFill>
              <a:latin typeface="Monotype Corsiva" panose="03010101010201010101" pitchFamily="66" charset="0"/>
            </a:endParaRPr>
          </a:p>
        </p:txBody>
      </p:sp>
      <p:sp>
        <p:nvSpPr>
          <p:cNvPr id="35"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36"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37"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38"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39"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40" name="مستطيل مستدير الزوايا 9"/>
          <p:cNvSpPr/>
          <p:nvPr/>
        </p:nvSpPr>
        <p:spPr>
          <a:xfrm>
            <a:off x="125557" y="4076700"/>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Tree>
    <p:extLst>
      <p:ext uri="{BB962C8B-B14F-4D97-AF65-F5344CB8AC3E}">
        <p14:creationId xmlns:p14="http://schemas.microsoft.com/office/powerpoint/2010/main" val="12973705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5E-6 4.81481E-6 L 0.00104 -0.18102 " pathEditMode="relative" rAng="0" ptsTypes="AA">
                                      <p:cBhvr>
                                        <p:cTn id="10" dur="1500" fill="hold"/>
                                        <p:tgtEl>
                                          <p:spTgt spid="34"/>
                                        </p:tgtEl>
                                        <p:attrNameLst>
                                          <p:attrName>ppt_x</p:attrName>
                                          <p:attrName>ppt_y</p:attrName>
                                        </p:attrNameLst>
                                      </p:cBhvr>
                                      <p:rCtr x="52" y="-9051"/>
                                    </p:animMotion>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wipe(down)">
                                      <p:cBhvr>
                                        <p:cTn id="15" dur="580">
                                          <p:stCondLst>
                                            <p:cond delay="0"/>
                                          </p:stCondLst>
                                        </p:cTn>
                                        <p:tgtEl>
                                          <p:spTgt spid="13">
                                            <p:txEl>
                                              <p:pRg st="0" end="0"/>
                                            </p:txEl>
                                          </p:spTgt>
                                        </p:tgtEl>
                                      </p:cBhvr>
                                    </p:animEffect>
                                    <p:anim calcmode="lin" valueType="num">
                                      <p:cBhvr>
                                        <p:cTn id="16" dur="1822" tmFilter="0,0; 0.14,0.36; 0.43,0.73; 0.71,0.91; 1.0,1.0">
                                          <p:stCondLst>
                                            <p:cond delay="0"/>
                                          </p:stCondLst>
                                        </p:cTn>
                                        <p:tgtEl>
                                          <p:spTgt spid="13">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3">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3">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3">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3">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13">
                                            <p:txEl>
                                              <p:pRg st="0" end="0"/>
                                            </p:txEl>
                                          </p:spTgt>
                                        </p:tgtEl>
                                      </p:cBhvr>
                                      <p:to x="100000" y="60000"/>
                                    </p:animScale>
                                    <p:animScale>
                                      <p:cBhvr>
                                        <p:cTn id="22" dur="166" decel="50000">
                                          <p:stCondLst>
                                            <p:cond delay="676"/>
                                          </p:stCondLst>
                                        </p:cTn>
                                        <p:tgtEl>
                                          <p:spTgt spid="13">
                                            <p:txEl>
                                              <p:pRg st="0" end="0"/>
                                            </p:txEl>
                                          </p:spTgt>
                                        </p:tgtEl>
                                      </p:cBhvr>
                                      <p:to x="100000" y="100000"/>
                                    </p:animScale>
                                    <p:animScale>
                                      <p:cBhvr>
                                        <p:cTn id="23" dur="26">
                                          <p:stCondLst>
                                            <p:cond delay="1312"/>
                                          </p:stCondLst>
                                        </p:cTn>
                                        <p:tgtEl>
                                          <p:spTgt spid="13">
                                            <p:txEl>
                                              <p:pRg st="0" end="0"/>
                                            </p:txEl>
                                          </p:spTgt>
                                        </p:tgtEl>
                                      </p:cBhvr>
                                      <p:to x="100000" y="80000"/>
                                    </p:animScale>
                                    <p:animScale>
                                      <p:cBhvr>
                                        <p:cTn id="24" dur="166" decel="50000">
                                          <p:stCondLst>
                                            <p:cond delay="1338"/>
                                          </p:stCondLst>
                                        </p:cTn>
                                        <p:tgtEl>
                                          <p:spTgt spid="13">
                                            <p:txEl>
                                              <p:pRg st="0" end="0"/>
                                            </p:txEl>
                                          </p:spTgt>
                                        </p:tgtEl>
                                      </p:cBhvr>
                                      <p:to x="100000" y="100000"/>
                                    </p:animScale>
                                    <p:animScale>
                                      <p:cBhvr>
                                        <p:cTn id="25" dur="26">
                                          <p:stCondLst>
                                            <p:cond delay="1642"/>
                                          </p:stCondLst>
                                        </p:cTn>
                                        <p:tgtEl>
                                          <p:spTgt spid="13">
                                            <p:txEl>
                                              <p:pRg st="0" end="0"/>
                                            </p:txEl>
                                          </p:spTgt>
                                        </p:tgtEl>
                                      </p:cBhvr>
                                      <p:to x="100000" y="90000"/>
                                    </p:animScale>
                                    <p:animScale>
                                      <p:cBhvr>
                                        <p:cTn id="26" dur="166" decel="50000">
                                          <p:stCondLst>
                                            <p:cond delay="1668"/>
                                          </p:stCondLst>
                                        </p:cTn>
                                        <p:tgtEl>
                                          <p:spTgt spid="13">
                                            <p:txEl>
                                              <p:pRg st="0" end="0"/>
                                            </p:txEl>
                                          </p:spTgt>
                                        </p:tgtEl>
                                      </p:cBhvr>
                                      <p:to x="100000" y="100000"/>
                                    </p:animScale>
                                    <p:animScale>
                                      <p:cBhvr>
                                        <p:cTn id="27" dur="26">
                                          <p:stCondLst>
                                            <p:cond delay="1808"/>
                                          </p:stCondLst>
                                        </p:cTn>
                                        <p:tgtEl>
                                          <p:spTgt spid="13">
                                            <p:txEl>
                                              <p:pRg st="0" end="0"/>
                                            </p:txEl>
                                          </p:spTgt>
                                        </p:tgtEl>
                                      </p:cBhvr>
                                      <p:to x="100000" y="95000"/>
                                    </p:animScale>
                                    <p:animScale>
                                      <p:cBhvr>
                                        <p:cTn id="28" dur="166" decel="50000">
                                          <p:stCondLst>
                                            <p:cond delay="1834"/>
                                          </p:stCondLst>
                                        </p:cTn>
                                        <p:tgtEl>
                                          <p:spTgt spid="13">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13">
                                            <p:txEl>
                                              <p:pRg st="1" end="1"/>
                                            </p:txEl>
                                          </p:spTgt>
                                        </p:tgtEl>
                                        <p:attrNameLst>
                                          <p:attrName>style.visibility</p:attrName>
                                        </p:attrNameLst>
                                      </p:cBhvr>
                                      <p:to>
                                        <p:strVal val="visible"/>
                                      </p:to>
                                    </p:set>
                                    <p:animEffect transition="in" filter="circle(in)">
                                      <p:cBhvr>
                                        <p:cTn id="33" dur="2000"/>
                                        <p:tgtEl>
                                          <p:spTgt spid="13">
                                            <p:txEl>
                                              <p:pRg st="1" end="1"/>
                                            </p:txEl>
                                          </p:spTgt>
                                        </p:tgtEl>
                                      </p:cBhvr>
                                    </p:animEffect>
                                  </p:childTnLst>
                                </p:cTn>
                              </p:par>
                              <p:par>
                                <p:cTn id="34" presetID="6" presetClass="entr" presetSubtype="16" fill="hold" nodeType="withEffect">
                                  <p:stCondLst>
                                    <p:cond delay="0"/>
                                  </p:stCondLst>
                                  <p:childTnLst>
                                    <p:set>
                                      <p:cBhvr>
                                        <p:cTn id="35" dur="1" fill="hold">
                                          <p:stCondLst>
                                            <p:cond delay="0"/>
                                          </p:stCondLst>
                                        </p:cTn>
                                        <p:tgtEl>
                                          <p:spTgt spid="13">
                                            <p:txEl>
                                              <p:pRg st="2" end="2"/>
                                            </p:txEl>
                                          </p:spTgt>
                                        </p:tgtEl>
                                        <p:attrNameLst>
                                          <p:attrName>style.visibility</p:attrName>
                                        </p:attrNameLst>
                                      </p:cBhvr>
                                      <p:to>
                                        <p:strVal val="visible"/>
                                      </p:to>
                                    </p:set>
                                    <p:animEffect transition="in" filter="circle(in)">
                                      <p:cBhvr>
                                        <p:cTn id="36" dur="2000"/>
                                        <p:tgtEl>
                                          <p:spTgt spid="13">
                                            <p:txEl>
                                              <p:pRg st="2" end="2"/>
                                            </p:txEl>
                                          </p:spTgt>
                                        </p:tgtEl>
                                      </p:cBhvr>
                                    </p:animEffect>
                                  </p:childTnLst>
                                </p:cTn>
                              </p:par>
                              <p:par>
                                <p:cTn id="37" presetID="6" presetClass="entr" presetSubtype="16" fill="hold" nodeType="withEffect">
                                  <p:stCondLst>
                                    <p:cond delay="0"/>
                                  </p:stCondLst>
                                  <p:childTnLst>
                                    <p:set>
                                      <p:cBhvr>
                                        <p:cTn id="38" dur="1" fill="hold">
                                          <p:stCondLst>
                                            <p:cond delay="0"/>
                                          </p:stCondLst>
                                        </p:cTn>
                                        <p:tgtEl>
                                          <p:spTgt spid="13">
                                            <p:txEl>
                                              <p:pRg st="3" end="3"/>
                                            </p:txEl>
                                          </p:spTgt>
                                        </p:tgtEl>
                                        <p:attrNameLst>
                                          <p:attrName>style.visibility</p:attrName>
                                        </p:attrNameLst>
                                      </p:cBhvr>
                                      <p:to>
                                        <p:strVal val="visible"/>
                                      </p:to>
                                    </p:set>
                                    <p:animEffect transition="in" filter="circle(in)">
                                      <p:cBhvr>
                                        <p:cTn id="39" dur="20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مستدير الزوايا 12"/>
          <p:cNvSpPr/>
          <p:nvPr/>
        </p:nvSpPr>
        <p:spPr>
          <a:xfrm>
            <a:off x="2730500" y="1409700"/>
            <a:ext cx="6286500" cy="5334000"/>
          </a:xfrm>
          <a:prstGeom prst="roundRect">
            <a:avLst>
              <a:gd name="adj" fmla="val 10592"/>
            </a:avLst>
          </a:prstGeom>
          <a:effectLst>
            <a:outerShdw blurRad="63500" sx="102000" sy="102000" algn="ctr" rotWithShape="0">
              <a:prstClr val="black">
                <a:alpha val="40000"/>
              </a:prstClr>
            </a:outerShd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rtlCol="0" anchor="ctr"/>
          <a:lstStyle/>
          <a:p>
            <a:pPr>
              <a:lnSpc>
                <a:spcPct val="115000"/>
              </a:lnSpc>
              <a:spcAft>
                <a:spcPts val="1000"/>
              </a:spcAft>
            </a:pPr>
            <a:r>
              <a:rPr lang="fr-FR" sz="2000" b="1" i="1" dirty="0" smtClean="0">
                <a:solidFill>
                  <a:schemeClr val="tx1"/>
                </a:solidFill>
                <a:latin typeface="Bell MT" pitchFamily="18" charset="0"/>
                <a:cs typeface="Arial" panose="020B0604020202020204" pitchFamily="34" charset="0"/>
              </a:rPr>
              <a:t> </a:t>
            </a:r>
            <a:r>
              <a:rPr lang="fr-FR" sz="2400" b="1" i="1" dirty="0">
                <a:solidFill>
                  <a:srgbClr val="00B0F0"/>
                </a:solidFill>
                <a:latin typeface="Bell MT" pitchFamily="18" charset="0"/>
                <a:cs typeface="Arial" panose="020B0604020202020204" pitchFamily="34" charset="0"/>
              </a:rPr>
              <a:t>Utilisations des bétons de sable</a:t>
            </a:r>
          </a:p>
          <a:p>
            <a:pPr>
              <a:lnSpc>
                <a:spcPct val="115000"/>
              </a:lnSpc>
              <a:spcAft>
                <a:spcPts val="1000"/>
              </a:spcAft>
            </a:pPr>
            <a:r>
              <a:rPr lang="fr-FR" sz="2000" b="1" i="1" dirty="0">
                <a:solidFill>
                  <a:schemeClr val="tx1"/>
                </a:solidFill>
                <a:latin typeface="Bell MT" pitchFamily="18" charset="0"/>
                <a:cs typeface="Arial" panose="020B0604020202020204" pitchFamily="34" charset="0"/>
              </a:rPr>
              <a:t>Les bétons de sable peuvent utilisés dans tous les domaines du génie civil; leur composition dépend suivant leur usage et l’exigence du cahier de charge.  </a:t>
            </a:r>
          </a:p>
          <a:p>
            <a:pPr>
              <a:lnSpc>
                <a:spcPct val="115000"/>
              </a:lnSpc>
              <a:spcAft>
                <a:spcPts val="1000"/>
              </a:spcAft>
            </a:pPr>
            <a:r>
              <a:rPr lang="fr-FR" sz="2000" b="1" i="1" dirty="0">
                <a:solidFill>
                  <a:schemeClr val="tx1"/>
                </a:solidFill>
                <a:latin typeface="Bell MT" pitchFamily="18" charset="0"/>
                <a:cs typeface="Arial" panose="020B0604020202020204" pitchFamily="34" charset="0"/>
              </a:rPr>
              <a:t>Les grands domaines d'utilisation des bétons de sable est : </a:t>
            </a:r>
          </a:p>
          <a:p>
            <a:pPr lvl="0" indent="-342900">
              <a:lnSpc>
                <a:spcPct val="115000"/>
              </a:lnSpc>
              <a:spcAft>
                <a:spcPts val="1000"/>
              </a:spcAft>
              <a:buFont typeface="Wingdings" pitchFamily="2" charset="2"/>
              <a:buChar char="v"/>
            </a:pPr>
            <a:r>
              <a:rPr lang="fr-FR" sz="2000" b="1" i="1" dirty="0">
                <a:solidFill>
                  <a:schemeClr val="tx1"/>
                </a:solidFill>
                <a:latin typeface="Bell MT" pitchFamily="18" charset="0"/>
                <a:cs typeface="Arial" panose="020B0604020202020204" pitchFamily="34" charset="0"/>
              </a:rPr>
              <a:t>Fondations; </a:t>
            </a:r>
          </a:p>
          <a:p>
            <a:pPr lvl="0" indent="-342900">
              <a:lnSpc>
                <a:spcPct val="115000"/>
              </a:lnSpc>
              <a:spcAft>
                <a:spcPts val="1000"/>
              </a:spcAft>
              <a:buFont typeface="Wingdings" pitchFamily="2" charset="2"/>
              <a:buChar char="v"/>
            </a:pPr>
            <a:r>
              <a:rPr lang="fr-FR" sz="2000" b="1" i="1" dirty="0">
                <a:solidFill>
                  <a:schemeClr val="tx1"/>
                </a:solidFill>
                <a:latin typeface="Bell MT" pitchFamily="18" charset="0"/>
                <a:cs typeface="Arial" panose="020B0604020202020204" pitchFamily="34" charset="0"/>
              </a:rPr>
              <a:t>Bâtiment;</a:t>
            </a:r>
          </a:p>
          <a:p>
            <a:pPr lvl="0" indent="-342900">
              <a:lnSpc>
                <a:spcPct val="115000"/>
              </a:lnSpc>
              <a:spcAft>
                <a:spcPts val="1000"/>
              </a:spcAft>
              <a:buFont typeface="Wingdings" pitchFamily="2" charset="2"/>
              <a:buChar char="v"/>
            </a:pPr>
            <a:r>
              <a:rPr lang="fr-FR" sz="2000" b="1" i="1" dirty="0">
                <a:solidFill>
                  <a:schemeClr val="tx1"/>
                </a:solidFill>
                <a:latin typeface="Bell MT" pitchFamily="18" charset="0"/>
                <a:cs typeface="Arial" panose="020B0604020202020204" pitchFamily="34" charset="0"/>
              </a:rPr>
              <a:t>voirie et construction routière; </a:t>
            </a:r>
          </a:p>
          <a:p>
            <a:pPr indent="-342900">
              <a:lnSpc>
                <a:spcPct val="115000"/>
              </a:lnSpc>
              <a:spcAft>
                <a:spcPts val="1000"/>
              </a:spcAft>
              <a:buFont typeface="Wingdings" pitchFamily="2" charset="2"/>
              <a:buChar char="v"/>
            </a:pPr>
            <a:r>
              <a:rPr lang="fr-FR" sz="2000" b="1" i="1" dirty="0">
                <a:solidFill>
                  <a:schemeClr val="tx1"/>
                </a:solidFill>
                <a:latin typeface="Bell MT" pitchFamily="18" charset="0"/>
                <a:cs typeface="Arial" panose="020B0604020202020204" pitchFamily="34" charset="0"/>
              </a:rPr>
              <a:t>Ouvrages d'art ;</a:t>
            </a:r>
          </a:p>
          <a:p>
            <a:pPr indent="-342900">
              <a:lnSpc>
                <a:spcPct val="115000"/>
              </a:lnSpc>
              <a:spcAft>
                <a:spcPts val="1000"/>
              </a:spcAft>
              <a:buFont typeface="Wingdings" pitchFamily="2" charset="2"/>
              <a:buChar char="v"/>
            </a:pPr>
            <a:r>
              <a:rPr lang="fr-FR" sz="2000" b="1" i="1" dirty="0">
                <a:solidFill>
                  <a:schemeClr val="tx1"/>
                </a:solidFill>
                <a:latin typeface="Bell MT" pitchFamily="18" charset="0"/>
                <a:cs typeface="Arial" panose="020B0604020202020204" pitchFamily="34" charset="0"/>
              </a:rPr>
              <a:t>Accessoires de VRD</a:t>
            </a:r>
            <a:r>
              <a:rPr lang="fr-FR" sz="1600" dirty="0">
                <a:latin typeface="Times New Roman" pitchFamily="18" charset="0"/>
                <a:cs typeface="Times New Roman" pitchFamily="18" charset="0"/>
              </a:rPr>
              <a:t>.</a:t>
            </a:r>
          </a:p>
        </p:txBody>
      </p:sp>
      <p:sp>
        <p:nvSpPr>
          <p:cNvPr id="15" name="AutoShape 35"/>
          <p:cNvSpPr>
            <a:spLocks noChangeArrowheads="1"/>
          </p:cNvSpPr>
          <p:nvPr/>
        </p:nvSpPr>
        <p:spPr bwMode="auto">
          <a:xfrm>
            <a:off x="2743199" y="404813"/>
            <a:ext cx="5652655" cy="509587"/>
          </a:xfrm>
          <a:prstGeom prst="roundRect">
            <a:avLst>
              <a:gd name="adj" fmla="val 16667"/>
            </a:avLst>
          </a:prstGeom>
          <a:ln>
            <a:headEnd/>
            <a:tailEnd/>
          </a:ln>
        </p:spPr>
        <p:style>
          <a:lnRef idx="2">
            <a:schemeClr val="accent1"/>
          </a:lnRef>
          <a:fillRef idx="1003">
            <a:schemeClr val="lt2"/>
          </a:fillRef>
          <a:effectRef idx="0">
            <a:schemeClr val="accent1"/>
          </a:effectRef>
          <a:fontRef idx="minor">
            <a:schemeClr val="dk1"/>
          </a:fontRef>
        </p:style>
        <p:txBody>
          <a:bodyPr/>
          <a:lstStyle/>
          <a:p>
            <a:pPr marL="45720" lvl="0" algn="ctr">
              <a:spcBef>
                <a:spcPts val="600"/>
              </a:spcBef>
              <a:buClr>
                <a:srgbClr val="3891A7"/>
              </a:buClr>
              <a:buSzPct val="80000"/>
            </a:pPr>
            <a:r>
              <a:rPr lang="fr-FR" sz="2800" b="1" i="1" dirty="0">
                <a:effectLst>
                  <a:outerShdw blurRad="38100" dist="38100" dir="2700000" algn="tl">
                    <a:srgbClr val="C0C0C0"/>
                  </a:outerShdw>
                </a:effectLst>
                <a:cs typeface="Times New Roman" pitchFamily="18" charset="0"/>
              </a:rPr>
              <a:t>Généralité</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sur</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le</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béton</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du</a:t>
            </a:r>
            <a:r>
              <a:rPr lang="fr-FR" b="1" i="1" dirty="0">
                <a:solidFill>
                  <a:prstClr val="black"/>
                </a:solidFill>
                <a:effectLst>
                  <a:outerShdw blurRad="38100" dist="38100" dir="2700000" algn="tl">
                    <a:srgbClr val="C0C0C0"/>
                  </a:outerShdw>
                </a:effectLst>
                <a:cs typeface="Times New Roman" pitchFamily="18" charset="0"/>
              </a:rPr>
              <a:t> </a:t>
            </a:r>
            <a:r>
              <a:rPr lang="fr-FR" sz="2800" b="1" i="1" dirty="0">
                <a:effectLst>
                  <a:outerShdw blurRad="38100" dist="38100" dir="2700000" algn="tl">
                    <a:srgbClr val="C0C0C0"/>
                  </a:outerShdw>
                </a:effectLst>
                <a:cs typeface="Times New Roman" pitchFamily="18" charset="0"/>
              </a:rPr>
              <a:t>sable</a:t>
            </a:r>
            <a:r>
              <a:rPr lang="fr-FR" b="1" i="1" dirty="0">
                <a:solidFill>
                  <a:prstClr val="black"/>
                </a:solidFill>
                <a:effectLst>
                  <a:outerShdw blurRad="38100" dist="38100" dir="2700000" algn="tl">
                    <a:srgbClr val="C0C0C0"/>
                  </a:outerShdw>
                </a:effectLst>
                <a:cs typeface="Times New Roman" pitchFamily="18" charset="0"/>
              </a:rPr>
              <a:t> </a:t>
            </a:r>
            <a:endParaRPr lang="fr-FR" dirty="0">
              <a:solidFill>
                <a:prstClr val="white"/>
              </a:solidFill>
              <a:latin typeface="Monotype Corsiva" panose="03010101010201010101" pitchFamily="66" charset="0"/>
            </a:endParaRPr>
          </a:p>
        </p:txBody>
      </p:sp>
      <p:sp>
        <p:nvSpPr>
          <p:cNvPr id="13" name="مستطيل مستدير الزوايا 8"/>
          <p:cNvSpPr/>
          <p:nvPr/>
        </p:nvSpPr>
        <p:spPr>
          <a:xfrm>
            <a:off x="160482" y="3283667"/>
            <a:ext cx="2393950" cy="740902"/>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marL="45720" lvl="0" algn="ctr">
              <a:spcBef>
                <a:spcPts val="600"/>
              </a:spcBef>
              <a:buClr>
                <a:srgbClr val="3891A7"/>
              </a:buClr>
              <a:buSzPct val="80000"/>
            </a:pPr>
            <a:r>
              <a:rPr lang="fr-FR" b="1" i="1" dirty="0">
                <a:solidFill>
                  <a:prstClr val="black"/>
                </a:solidFill>
                <a:effectLst>
                  <a:outerShdw blurRad="38100" dist="38100" dir="2700000" algn="tl">
                    <a:srgbClr val="C0C0C0"/>
                  </a:outerShdw>
                </a:effectLst>
                <a:cs typeface="Times New Roman" pitchFamily="18" charset="0"/>
              </a:rPr>
              <a:t>Généralité sur le béton du sable </a:t>
            </a:r>
            <a:endParaRPr lang="fr-FR" dirty="0">
              <a:solidFill>
                <a:prstClr val="white"/>
              </a:solidFill>
              <a:latin typeface="Monotype Corsiva" panose="03010101010201010101" pitchFamily="66" charset="0"/>
            </a:endParaRPr>
          </a:p>
        </p:txBody>
      </p:sp>
      <p:sp>
        <p:nvSpPr>
          <p:cNvPr id="16" name="مستطيل مستدير الزوايا 10"/>
          <p:cNvSpPr/>
          <p:nvPr/>
        </p:nvSpPr>
        <p:spPr>
          <a:xfrm>
            <a:off x="150957" y="4899740"/>
            <a:ext cx="2413000" cy="741295"/>
          </a:xfrm>
          <a:prstGeom prst="roundRect">
            <a:avLst>
              <a:gd name="adj" fmla="val 25059"/>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Formulation du béton de sable</a:t>
            </a:r>
          </a:p>
        </p:txBody>
      </p:sp>
      <p:sp>
        <p:nvSpPr>
          <p:cNvPr id="17" name="مستطيل مستدير الزوايا 7"/>
          <p:cNvSpPr/>
          <p:nvPr/>
        </p:nvSpPr>
        <p:spPr>
          <a:xfrm>
            <a:off x="163657" y="1427899"/>
            <a:ext cx="2387600" cy="592629"/>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sz="600" dirty="0"/>
              <a:t> </a:t>
            </a:r>
            <a:r>
              <a:rPr lang="fr-FR" b="1" i="1" dirty="0">
                <a:solidFill>
                  <a:schemeClr val="bg1"/>
                </a:solidFill>
                <a:effectLst>
                  <a:outerShdw blurRad="38100" dist="38100" dir="2700000" algn="tl">
                    <a:srgbClr val="C0C0C0"/>
                  </a:outerShdw>
                </a:effectLst>
                <a:cs typeface="Times New Roman" pitchFamily="18" charset="0"/>
              </a:rPr>
              <a:t>Objectif</a:t>
            </a:r>
          </a:p>
        </p:txBody>
      </p:sp>
      <p:sp>
        <p:nvSpPr>
          <p:cNvPr id="18" name="مستطيل مستدير الزوايا 6"/>
          <p:cNvSpPr/>
          <p:nvPr/>
        </p:nvSpPr>
        <p:spPr>
          <a:xfrm>
            <a:off x="174625" y="932600"/>
            <a:ext cx="2387600" cy="495300"/>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lvl="0" algn="ctr"/>
            <a:r>
              <a:rPr lang="fr-FR" b="1" i="1" dirty="0">
                <a:solidFill>
                  <a:schemeClr val="bg1"/>
                </a:solidFill>
                <a:effectLst>
                  <a:outerShdw blurRad="38100" dist="38100" dir="2700000" algn="tl">
                    <a:srgbClr val="C0C0C0"/>
                  </a:outerShdw>
                </a:effectLst>
                <a:cs typeface="Times New Roman" pitchFamily="18" charset="0"/>
              </a:rPr>
              <a:t>INTRODUCTION</a:t>
            </a:r>
          </a:p>
        </p:txBody>
      </p:sp>
      <p:sp>
        <p:nvSpPr>
          <p:cNvPr id="19" name="مستطيل مستدير الزوايا 11"/>
          <p:cNvSpPr/>
          <p:nvPr/>
        </p:nvSpPr>
        <p:spPr>
          <a:xfrm>
            <a:off x="160482" y="5637238"/>
            <a:ext cx="2387600" cy="662948"/>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Résultats et </a:t>
            </a:r>
            <a:r>
              <a:rPr lang="fr-FR" b="1" i="1" dirty="0" smtClean="0">
                <a:solidFill>
                  <a:schemeClr val="bg1"/>
                </a:solidFill>
                <a:effectLst>
                  <a:outerShdw blurRad="38100" dist="38100" dir="2700000" algn="tl">
                    <a:srgbClr val="C0C0C0"/>
                  </a:outerShdw>
                </a:effectLst>
                <a:cs typeface="Times New Roman" pitchFamily="18" charset="0"/>
              </a:rPr>
              <a:t>discussion</a:t>
            </a:r>
            <a:endParaRPr lang="fr-FR" b="1" i="1" dirty="0">
              <a:solidFill>
                <a:schemeClr val="bg1"/>
              </a:solidFill>
              <a:effectLst>
                <a:outerShdw blurRad="38100" dist="38100" dir="2700000" algn="tl">
                  <a:srgbClr val="C0C0C0"/>
                </a:outerShdw>
              </a:effectLst>
              <a:cs typeface="Times New Roman" pitchFamily="18" charset="0"/>
            </a:endParaRPr>
          </a:p>
        </p:txBody>
      </p:sp>
      <p:sp>
        <p:nvSpPr>
          <p:cNvPr id="22" name="مستطيل مستدير الزوايا 11"/>
          <p:cNvSpPr/>
          <p:nvPr/>
        </p:nvSpPr>
        <p:spPr>
          <a:xfrm>
            <a:off x="150957" y="6300186"/>
            <a:ext cx="2387600" cy="557814"/>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algn="ctr"/>
            <a:r>
              <a:rPr lang="fr-FR" b="1" i="1" dirty="0">
                <a:solidFill>
                  <a:schemeClr val="bg1"/>
                </a:solidFill>
                <a:effectLst>
                  <a:outerShdw blurRad="38100" dist="38100" dir="2700000" algn="tl">
                    <a:srgbClr val="C0C0C0"/>
                  </a:outerShdw>
                </a:effectLst>
                <a:cs typeface="Times New Roman" pitchFamily="18" charset="0"/>
              </a:rPr>
              <a:t>Conclusion et recommandation</a:t>
            </a:r>
          </a:p>
        </p:txBody>
      </p:sp>
      <p:sp>
        <p:nvSpPr>
          <p:cNvPr id="23" name="مستطيل مستدير الزوايا 9"/>
          <p:cNvSpPr/>
          <p:nvPr/>
        </p:nvSpPr>
        <p:spPr>
          <a:xfrm>
            <a:off x="125557" y="4076700"/>
            <a:ext cx="2413000" cy="819265"/>
          </a:xfrm>
          <a:prstGeom prst="roundRect">
            <a:avLst/>
          </a:prstGeom>
          <a:gradFill>
            <a:gsLst>
              <a:gs pos="43000">
                <a:schemeClr val="dk1">
                  <a:tint val="90000"/>
                  <a:satMod val="92000"/>
                  <a:lumMod val="120000"/>
                </a:schemeClr>
              </a:gs>
              <a:gs pos="100000">
                <a:schemeClr val="dk1">
                  <a:shade val="98000"/>
                  <a:satMod val="120000"/>
                  <a:lumMod val="98000"/>
                </a:schemeClr>
              </a:gs>
            </a:gsLst>
          </a:gradFill>
          <a:effectLst>
            <a:innerShdw blurRad="177800" dir="1020000">
              <a:prstClr val="black"/>
            </a:innerShdw>
          </a:effectLst>
          <a:scene3d>
            <a:camera prst="orthographicFront"/>
            <a:lightRig rig="threePt" dir="t"/>
          </a:scene3d>
          <a:sp3d>
            <a:bevelT w="165100" prst="coolSlant"/>
          </a:sp3d>
        </p:spPr>
        <p:style>
          <a:lnRef idx="2">
            <a:schemeClr val="accent5"/>
          </a:lnRef>
          <a:fillRef idx="1003">
            <a:schemeClr val="dk1"/>
          </a:fillRef>
          <a:effectRef idx="0">
            <a:schemeClr val="accent5"/>
          </a:effectRef>
          <a:fontRef idx="minor">
            <a:schemeClr val="dk1"/>
          </a:fontRef>
        </p:style>
        <p:txBody>
          <a:bodyPr rtlCol="0" anchor="ctr"/>
          <a:lstStyle/>
          <a:p>
            <a:pPr marL="45720" lvl="0" algn="ctr">
              <a:spcBef>
                <a:spcPts val="600"/>
              </a:spcBef>
              <a:buClr>
                <a:srgbClr val="3891A7"/>
              </a:buClr>
              <a:buSzPct val="80000"/>
            </a:pPr>
            <a:r>
              <a:rPr lang="fr-FR" b="1" i="1" dirty="0">
                <a:solidFill>
                  <a:schemeClr val="bg1"/>
                </a:solidFill>
                <a:effectLst>
                  <a:outerShdw blurRad="38100" dist="38100" dir="2700000" algn="tl">
                    <a:srgbClr val="C0C0C0"/>
                  </a:outerShdw>
                </a:effectLst>
                <a:cs typeface="Times New Roman" pitchFamily="18" charset="0"/>
              </a:rPr>
              <a:t>Caractérisation des matériaux</a:t>
            </a:r>
          </a:p>
        </p:txBody>
      </p:sp>
    </p:spTree>
    <p:extLst>
      <p:ext uri="{BB962C8B-B14F-4D97-AF65-F5344CB8AC3E}">
        <p14:creationId xmlns:p14="http://schemas.microsoft.com/office/powerpoint/2010/main" val="1773309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5E-6 4.81481E-6 L 0.00104 -0.18102 " pathEditMode="relative" rAng="0" ptsTypes="AA">
                                      <p:cBhvr>
                                        <p:cTn id="10" dur="1500" fill="hold"/>
                                        <p:tgtEl>
                                          <p:spTgt spid="13"/>
                                        </p:tgtEl>
                                        <p:attrNameLst>
                                          <p:attrName>ppt_x</p:attrName>
                                          <p:attrName>ppt_y</p:attrName>
                                        </p:attrNameLst>
                                      </p:cBhvr>
                                      <p:rCtr x="52" y="-9051"/>
                                    </p:animMotion>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wipe(down)">
                                      <p:cBhvr>
                                        <p:cTn id="15" dur="580">
                                          <p:stCondLst>
                                            <p:cond delay="0"/>
                                          </p:stCondLst>
                                        </p:cTn>
                                        <p:tgtEl>
                                          <p:spTgt spid="14">
                                            <p:txEl>
                                              <p:pRg st="0" end="0"/>
                                            </p:txEl>
                                          </p:spTgt>
                                        </p:tgtEl>
                                      </p:cBhvr>
                                    </p:animEffect>
                                    <p:anim calcmode="lin" valueType="num">
                                      <p:cBhvr>
                                        <p:cTn id="16" dur="1822" tmFilter="0,0; 0.14,0.36; 0.43,0.73; 0.71,0.91; 1.0,1.0">
                                          <p:stCondLst>
                                            <p:cond delay="0"/>
                                          </p:stCondLst>
                                        </p:cTn>
                                        <p:tgtEl>
                                          <p:spTgt spid="14">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4">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4">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4">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4">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14">
                                            <p:txEl>
                                              <p:pRg st="0" end="0"/>
                                            </p:txEl>
                                          </p:spTgt>
                                        </p:tgtEl>
                                      </p:cBhvr>
                                      <p:to x="100000" y="60000"/>
                                    </p:animScale>
                                    <p:animScale>
                                      <p:cBhvr>
                                        <p:cTn id="22" dur="166" decel="50000">
                                          <p:stCondLst>
                                            <p:cond delay="676"/>
                                          </p:stCondLst>
                                        </p:cTn>
                                        <p:tgtEl>
                                          <p:spTgt spid="14">
                                            <p:txEl>
                                              <p:pRg st="0" end="0"/>
                                            </p:txEl>
                                          </p:spTgt>
                                        </p:tgtEl>
                                      </p:cBhvr>
                                      <p:to x="100000" y="100000"/>
                                    </p:animScale>
                                    <p:animScale>
                                      <p:cBhvr>
                                        <p:cTn id="23" dur="26">
                                          <p:stCondLst>
                                            <p:cond delay="1312"/>
                                          </p:stCondLst>
                                        </p:cTn>
                                        <p:tgtEl>
                                          <p:spTgt spid="14">
                                            <p:txEl>
                                              <p:pRg st="0" end="0"/>
                                            </p:txEl>
                                          </p:spTgt>
                                        </p:tgtEl>
                                      </p:cBhvr>
                                      <p:to x="100000" y="80000"/>
                                    </p:animScale>
                                    <p:animScale>
                                      <p:cBhvr>
                                        <p:cTn id="24" dur="166" decel="50000">
                                          <p:stCondLst>
                                            <p:cond delay="1338"/>
                                          </p:stCondLst>
                                        </p:cTn>
                                        <p:tgtEl>
                                          <p:spTgt spid="14">
                                            <p:txEl>
                                              <p:pRg st="0" end="0"/>
                                            </p:txEl>
                                          </p:spTgt>
                                        </p:tgtEl>
                                      </p:cBhvr>
                                      <p:to x="100000" y="100000"/>
                                    </p:animScale>
                                    <p:animScale>
                                      <p:cBhvr>
                                        <p:cTn id="25" dur="26">
                                          <p:stCondLst>
                                            <p:cond delay="1642"/>
                                          </p:stCondLst>
                                        </p:cTn>
                                        <p:tgtEl>
                                          <p:spTgt spid="14">
                                            <p:txEl>
                                              <p:pRg st="0" end="0"/>
                                            </p:txEl>
                                          </p:spTgt>
                                        </p:tgtEl>
                                      </p:cBhvr>
                                      <p:to x="100000" y="90000"/>
                                    </p:animScale>
                                    <p:animScale>
                                      <p:cBhvr>
                                        <p:cTn id="26" dur="166" decel="50000">
                                          <p:stCondLst>
                                            <p:cond delay="1668"/>
                                          </p:stCondLst>
                                        </p:cTn>
                                        <p:tgtEl>
                                          <p:spTgt spid="14">
                                            <p:txEl>
                                              <p:pRg st="0" end="0"/>
                                            </p:txEl>
                                          </p:spTgt>
                                        </p:tgtEl>
                                      </p:cBhvr>
                                      <p:to x="100000" y="100000"/>
                                    </p:animScale>
                                    <p:animScale>
                                      <p:cBhvr>
                                        <p:cTn id="27" dur="26">
                                          <p:stCondLst>
                                            <p:cond delay="1808"/>
                                          </p:stCondLst>
                                        </p:cTn>
                                        <p:tgtEl>
                                          <p:spTgt spid="14">
                                            <p:txEl>
                                              <p:pRg st="0" end="0"/>
                                            </p:txEl>
                                          </p:spTgt>
                                        </p:tgtEl>
                                      </p:cBhvr>
                                      <p:to x="100000" y="95000"/>
                                    </p:animScale>
                                    <p:animScale>
                                      <p:cBhvr>
                                        <p:cTn id="28" dur="166" decel="50000">
                                          <p:stCondLst>
                                            <p:cond delay="1834"/>
                                          </p:stCondLst>
                                        </p:cTn>
                                        <p:tgtEl>
                                          <p:spTgt spid="14">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4">
                                            <p:txEl>
                                              <p:pRg st="1" end="1"/>
                                            </p:txEl>
                                          </p:spTgt>
                                        </p:tgtEl>
                                        <p:attrNameLst>
                                          <p:attrName>style.visibility</p:attrName>
                                        </p:attrNameLst>
                                      </p:cBhvr>
                                      <p:to>
                                        <p:strVal val="visible"/>
                                      </p:to>
                                    </p:set>
                                    <p:anim calcmode="lin" valueType="num">
                                      <p:cBhvr>
                                        <p:cTn id="33" dur="5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34" dur="500" fill="hold"/>
                                        <p:tgtEl>
                                          <p:spTgt spid="14">
                                            <p:txEl>
                                              <p:pRg st="1" end="1"/>
                                            </p:txEl>
                                          </p:spTgt>
                                        </p:tgtEl>
                                        <p:attrNameLst>
                                          <p:attrName>ppt_h</p:attrName>
                                        </p:attrNameLst>
                                      </p:cBhvr>
                                      <p:tavLst>
                                        <p:tav tm="0">
                                          <p:val>
                                            <p:fltVal val="0"/>
                                          </p:val>
                                        </p:tav>
                                        <p:tav tm="100000">
                                          <p:val>
                                            <p:strVal val="#ppt_h"/>
                                          </p:val>
                                        </p:tav>
                                      </p:tavLst>
                                    </p:anim>
                                    <p:animEffect transition="in" filter="fade">
                                      <p:cBhvr>
                                        <p:cTn id="35" dur="500"/>
                                        <p:tgtEl>
                                          <p:spTgt spid="14">
                                            <p:txEl>
                                              <p:pRg st="1" end="1"/>
                                            </p:txEl>
                                          </p:spTgt>
                                        </p:tgtEl>
                                      </p:cBhvr>
                                    </p:animEffect>
                                  </p:childTnLst>
                                </p:cTn>
                              </p:par>
                              <p:par>
                                <p:cTn id="36" presetID="53" presetClass="entr" presetSubtype="16" fill="hold" nodeType="withEffect">
                                  <p:stCondLst>
                                    <p:cond delay="0"/>
                                  </p:stCondLst>
                                  <p:childTnLst>
                                    <p:set>
                                      <p:cBhvr>
                                        <p:cTn id="37" dur="1" fill="hold">
                                          <p:stCondLst>
                                            <p:cond delay="0"/>
                                          </p:stCondLst>
                                        </p:cTn>
                                        <p:tgtEl>
                                          <p:spTgt spid="14">
                                            <p:txEl>
                                              <p:pRg st="2" end="2"/>
                                            </p:txEl>
                                          </p:spTgt>
                                        </p:tgtEl>
                                        <p:attrNameLst>
                                          <p:attrName>style.visibility</p:attrName>
                                        </p:attrNameLst>
                                      </p:cBhvr>
                                      <p:to>
                                        <p:strVal val="visible"/>
                                      </p:to>
                                    </p:set>
                                    <p:anim calcmode="lin" valueType="num">
                                      <p:cBhvr>
                                        <p:cTn id="38" dur="500" fill="hold"/>
                                        <p:tgtEl>
                                          <p:spTgt spid="14">
                                            <p:txEl>
                                              <p:pRg st="2" end="2"/>
                                            </p:txEl>
                                          </p:spTgt>
                                        </p:tgtEl>
                                        <p:attrNameLst>
                                          <p:attrName>ppt_w</p:attrName>
                                        </p:attrNameLst>
                                      </p:cBhvr>
                                      <p:tavLst>
                                        <p:tav tm="0">
                                          <p:val>
                                            <p:fltVal val="0"/>
                                          </p:val>
                                        </p:tav>
                                        <p:tav tm="100000">
                                          <p:val>
                                            <p:strVal val="#ppt_w"/>
                                          </p:val>
                                        </p:tav>
                                      </p:tavLst>
                                    </p:anim>
                                    <p:anim calcmode="lin" valueType="num">
                                      <p:cBhvr>
                                        <p:cTn id="39" dur="500" fill="hold"/>
                                        <p:tgtEl>
                                          <p:spTgt spid="14">
                                            <p:txEl>
                                              <p:pRg st="2" end="2"/>
                                            </p:txEl>
                                          </p:spTgt>
                                        </p:tgtEl>
                                        <p:attrNameLst>
                                          <p:attrName>ppt_h</p:attrName>
                                        </p:attrNameLst>
                                      </p:cBhvr>
                                      <p:tavLst>
                                        <p:tav tm="0">
                                          <p:val>
                                            <p:fltVal val="0"/>
                                          </p:val>
                                        </p:tav>
                                        <p:tav tm="100000">
                                          <p:val>
                                            <p:strVal val="#ppt_h"/>
                                          </p:val>
                                        </p:tav>
                                      </p:tavLst>
                                    </p:anim>
                                    <p:animEffect transition="in" filter="fade">
                                      <p:cBhvr>
                                        <p:cTn id="40" dur="500"/>
                                        <p:tgtEl>
                                          <p:spTgt spid="14">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45" presetClass="entr" presetSubtype="0" fill="hold" nodeType="clickEffect">
                                  <p:stCondLst>
                                    <p:cond delay="0"/>
                                  </p:stCondLst>
                                  <p:childTnLst>
                                    <p:set>
                                      <p:cBhvr>
                                        <p:cTn id="44" dur="1" fill="hold">
                                          <p:stCondLst>
                                            <p:cond delay="0"/>
                                          </p:stCondLst>
                                        </p:cTn>
                                        <p:tgtEl>
                                          <p:spTgt spid="14">
                                            <p:txEl>
                                              <p:pRg st="3" end="3"/>
                                            </p:txEl>
                                          </p:spTgt>
                                        </p:tgtEl>
                                        <p:attrNameLst>
                                          <p:attrName>style.visibility</p:attrName>
                                        </p:attrNameLst>
                                      </p:cBhvr>
                                      <p:to>
                                        <p:strVal val="visible"/>
                                      </p:to>
                                    </p:set>
                                    <p:animEffect transition="in" filter="fade">
                                      <p:cBhvr>
                                        <p:cTn id="45" dur="2000"/>
                                        <p:tgtEl>
                                          <p:spTgt spid="14">
                                            <p:txEl>
                                              <p:pRg st="3" end="3"/>
                                            </p:txEl>
                                          </p:spTgt>
                                        </p:tgtEl>
                                      </p:cBhvr>
                                    </p:animEffect>
                                    <p:anim calcmode="lin" valueType="num">
                                      <p:cBhvr>
                                        <p:cTn id="46" dur="2000" fill="hold"/>
                                        <p:tgtEl>
                                          <p:spTgt spid="14">
                                            <p:txEl>
                                              <p:pRg st="3" end="3"/>
                                            </p:txEl>
                                          </p:spTgt>
                                        </p:tgtEl>
                                        <p:attrNameLst>
                                          <p:attrName>ppt_w</p:attrName>
                                        </p:attrNameLst>
                                      </p:cBhvr>
                                      <p:tavLst>
                                        <p:tav tm="0" fmla="#ppt_w*sin(2.5*pi*$)">
                                          <p:val>
                                            <p:fltVal val="0"/>
                                          </p:val>
                                        </p:tav>
                                        <p:tav tm="100000">
                                          <p:val>
                                            <p:fltVal val="1"/>
                                          </p:val>
                                        </p:tav>
                                      </p:tavLst>
                                    </p:anim>
                                    <p:anim calcmode="lin" valueType="num">
                                      <p:cBhvr>
                                        <p:cTn id="47" dur="2000" fill="hold"/>
                                        <p:tgtEl>
                                          <p:spTgt spid="14">
                                            <p:txEl>
                                              <p:pRg st="3" end="3"/>
                                            </p:txEl>
                                          </p:spTgt>
                                        </p:tgtEl>
                                        <p:attrNameLst>
                                          <p:attrName>ppt_h</p:attrName>
                                        </p:attrNameLst>
                                      </p:cBhvr>
                                      <p:tavLst>
                                        <p:tav tm="0">
                                          <p:val>
                                            <p:strVal val="#ppt_h"/>
                                          </p:val>
                                        </p:tav>
                                        <p:tav tm="100000">
                                          <p:val>
                                            <p:strVal val="#ppt_h"/>
                                          </p:val>
                                        </p:tav>
                                      </p:tavLst>
                                    </p:anim>
                                  </p:childTnLst>
                                </p:cTn>
                              </p:par>
                              <p:par>
                                <p:cTn id="48" presetID="45" presetClass="entr" presetSubtype="0" fill="hold" nodeType="withEffect">
                                  <p:stCondLst>
                                    <p:cond delay="0"/>
                                  </p:stCondLst>
                                  <p:childTnLst>
                                    <p:set>
                                      <p:cBhvr>
                                        <p:cTn id="49" dur="1" fill="hold">
                                          <p:stCondLst>
                                            <p:cond delay="0"/>
                                          </p:stCondLst>
                                        </p:cTn>
                                        <p:tgtEl>
                                          <p:spTgt spid="14">
                                            <p:txEl>
                                              <p:pRg st="4" end="4"/>
                                            </p:txEl>
                                          </p:spTgt>
                                        </p:tgtEl>
                                        <p:attrNameLst>
                                          <p:attrName>style.visibility</p:attrName>
                                        </p:attrNameLst>
                                      </p:cBhvr>
                                      <p:to>
                                        <p:strVal val="visible"/>
                                      </p:to>
                                    </p:set>
                                    <p:animEffect transition="in" filter="fade">
                                      <p:cBhvr>
                                        <p:cTn id="50" dur="2000"/>
                                        <p:tgtEl>
                                          <p:spTgt spid="14">
                                            <p:txEl>
                                              <p:pRg st="4" end="4"/>
                                            </p:txEl>
                                          </p:spTgt>
                                        </p:tgtEl>
                                      </p:cBhvr>
                                    </p:animEffect>
                                    <p:anim calcmode="lin" valueType="num">
                                      <p:cBhvr>
                                        <p:cTn id="51" dur="2000" fill="hold"/>
                                        <p:tgtEl>
                                          <p:spTgt spid="14">
                                            <p:txEl>
                                              <p:pRg st="4" end="4"/>
                                            </p:txEl>
                                          </p:spTgt>
                                        </p:tgtEl>
                                        <p:attrNameLst>
                                          <p:attrName>ppt_w</p:attrName>
                                        </p:attrNameLst>
                                      </p:cBhvr>
                                      <p:tavLst>
                                        <p:tav tm="0" fmla="#ppt_w*sin(2.5*pi*$)">
                                          <p:val>
                                            <p:fltVal val="0"/>
                                          </p:val>
                                        </p:tav>
                                        <p:tav tm="100000">
                                          <p:val>
                                            <p:fltVal val="1"/>
                                          </p:val>
                                        </p:tav>
                                      </p:tavLst>
                                    </p:anim>
                                    <p:anim calcmode="lin" valueType="num">
                                      <p:cBhvr>
                                        <p:cTn id="52" dur="2000" fill="hold"/>
                                        <p:tgtEl>
                                          <p:spTgt spid="14">
                                            <p:txEl>
                                              <p:pRg st="4" end="4"/>
                                            </p:txEl>
                                          </p:spTgt>
                                        </p:tgtEl>
                                        <p:attrNameLst>
                                          <p:attrName>ppt_h</p:attrName>
                                        </p:attrNameLst>
                                      </p:cBhvr>
                                      <p:tavLst>
                                        <p:tav tm="0">
                                          <p:val>
                                            <p:strVal val="#ppt_h"/>
                                          </p:val>
                                        </p:tav>
                                        <p:tav tm="100000">
                                          <p:val>
                                            <p:strVal val="#ppt_h"/>
                                          </p:val>
                                        </p:tav>
                                      </p:tavLst>
                                    </p:anim>
                                  </p:childTnLst>
                                </p:cTn>
                              </p:par>
                              <p:par>
                                <p:cTn id="53" presetID="45" presetClass="entr" presetSubtype="0" fill="hold" nodeType="withEffect">
                                  <p:stCondLst>
                                    <p:cond delay="0"/>
                                  </p:stCondLst>
                                  <p:childTnLst>
                                    <p:set>
                                      <p:cBhvr>
                                        <p:cTn id="54" dur="1" fill="hold">
                                          <p:stCondLst>
                                            <p:cond delay="0"/>
                                          </p:stCondLst>
                                        </p:cTn>
                                        <p:tgtEl>
                                          <p:spTgt spid="14">
                                            <p:txEl>
                                              <p:pRg st="5" end="5"/>
                                            </p:txEl>
                                          </p:spTgt>
                                        </p:tgtEl>
                                        <p:attrNameLst>
                                          <p:attrName>style.visibility</p:attrName>
                                        </p:attrNameLst>
                                      </p:cBhvr>
                                      <p:to>
                                        <p:strVal val="visible"/>
                                      </p:to>
                                    </p:set>
                                    <p:animEffect transition="in" filter="fade">
                                      <p:cBhvr>
                                        <p:cTn id="55" dur="2000"/>
                                        <p:tgtEl>
                                          <p:spTgt spid="14">
                                            <p:txEl>
                                              <p:pRg st="5" end="5"/>
                                            </p:txEl>
                                          </p:spTgt>
                                        </p:tgtEl>
                                      </p:cBhvr>
                                    </p:animEffect>
                                    <p:anim calcmode="lin" valueType="num">
                                      <p:cBhvr>
                                        <p:cTn id="56" dur="2000" fill="hold"/>
                                        <p:tgtEl>
                                          <p:spTgt spid="14">
                                            <p:txEl>
                                              <p:pRg st="5" end="5"/>
                                            </p:txEl>
                                          </p:spTgt>
                                        </p:tgtEl>
                                        <p:attrNameLst>
                                          <p:attrName>ppt_w</p:attrName>
                                        </p:attrNameLst>
                                      </p:cBhvr>
                                      <p:tavLst>
                                        <p:tav tm="0" fmla="#ppt_w*sin(2.5*pi*$)">
                                          <p:val>
                                            <p:fltVal val="0"/>
                                          </p:val>
                                        </p:tav>
                                        <p:tav tm="100000">
                                          <p:val>
                                            <p:fltVal val="1"/>
                                          </p:val>
                                        </p:tav>
                                      </p:tavLst>
                                    </p:anim>
                                    <p:anim calcmode="lin" valueType="num">
                                      <p:cBhvr>
                                        <p:cTn id="57" dur="2000" fill="hold"/>
                                        <p:tgtEl>
                                          <p:spTgt spid="14">
                                            <p:txEl>
                                              <p:pRg st="5" end="5"/>
                                            </p:txEl>
                                          </p:spTgt>
                                        </p:tgtEl>
                                        <p:attrNameLst>
                                          <p:attrName>ppt_h</p:attrName>
                                        </p:attrNameLst>
                                      </p:cBhvr>
                                      <p:tavLst>
                                        <p:tav tm="0">
                                          <p:val>
                                            <p:strVal val="#ppt_h"/>
                                          </p:val>
                                        </p:tav>
                                        <p:tav tm="100000">
                                          <p:val>
                                            <p:strVal val="#ppt_h"/>
                                          </p:val>
                                        </p:tav>
                                      </p:tavLst>
                                    </p:anim>
                                  </p:childTnLst>
                                </p:cTn>
                              </p:par>
                              <p:par>
                                <p:cTn id="58" presetID="45" presetClass="entr" presetSubtype="0" fill="hold" nodeType="withEffect">
                                  <p:stCondLst>
                                    <p:cond delay="0"/>
                                  </p:stCondLst>
                                  <p:childTnLst>
                                    <p:set>
                                      <p:cBhvr>
                                        <p:cTn id="59" dur="1" fill="hold">
                                          <p:stCondLst>
                                            <p:cond delay="0"/>
                                          </p:stCondLst>
                                        </p:cTn>
                                        <p:tgtEl>
                                          <p:spTgt spid="14">
                                            <p:txEl>
                                              <p:pRg st="6" end="6"/>
                                            </p:txEl>
                                          </p:spTgt>
                                        </p:tgtEl>
                                        <p:attrNameLst>
                                          <p:attrName>style.visibility</p:attrName>
                                        </p:attrNameLst>
                                      </p:cBhvr>
                                      <p:to>
                                        <p:strVal val="visible"/>
                                      </p:to>
                                    </p:set>
                                    <p:animEffect transition="in" filter="fade">
                                      <p:cBhvr>
                                        <p:cTn id="60" dur="2000"/>
                                        <p:tgtEl>
                                          <p:spTgt spid="14">
                                            <p:txEl>
                                              <p:pRg st="6" end="6"/>
                                            </p:txEl>
                                          </p:spTgt>
                                        </p:tgtEl>
                                      </p:cBhvr>
                                    </p:animEffect>
                                    <p:anim calcmode="lin" valueType="num">
                                      <p:cBhvr>
                                        <p:cTn id="61" dur="2000" fill="hold"/>
                                        <p:tgtEl>
                                          <p:spTgt spid="14">
                                            <p:txEl>
                                              <p:pRg st="6" end="6"/>
                                            </p:txEl>
                                          </p:spTgt>
                                        </p:tgtEl>
                                        <p:attrNameLst>
                                          <p:attrName>ppt_w</p:attrName>
                                        </p:attrNameLst>
                                      </p:cBhvr>
                                      <p:tavLst>
                                        <p:tav tm="0" fmla="#ppt_w*sin(2.5*pi*$)">
                                          <p:val>
                                            <p:fltVal val="0"/>
                                          </p:val>
                                        </p:tav>
                                        <p:tav tm="100000">
                                          <p:val>
                                            <p:fltVal val="1"/>
                                          </p:val>
                                        </p:tav>
                                      </p:tavLst>
                                    </p:anim>
                                    <p:anim calcmode="lin" valueType="num">
                                      <p:cBhvr>
                                        <p:cTn id="62" dur="2000" fill="hold"/>
                                        <p:tgtEl>
                                          <p:spTgt spid="14">
                                            <p:txEl>
                                              <p:pRg st="6" end="6"/>
                                            </p:txEl>
                                          </p:spTgt>
                                        </p:tgtEl>
                                        <p:attrNameLst>
                                          <p:attrName>ppt_h</p:attrName>
                                        </p:attrNameLst>
                                      </p:cBhvr>
                                      <p:tavLst>
                                        <p:tav tm="0">
                                          <p:val>
                                            <p:strVal val="#ppt_h"/>
                                          </p:val>
                                        </p:tav>
                                        <p:tav tm="100000">
                                          <p:val>
                                            <p:strVal val="#ppt_h"/>
                                          </p:val>
                                        </p:tav>
                                      </p:tavLst>
                                    </p:anim>
                                  </p:childTnLst>
                                </p:cTn>
                              </p:par>
                              <p:par>
                                <p:cTn id="63" presetID="45" presetClass="entr" presetSubtype="0" fill="hold" nodeType="withEffect">
                                  <p:stCondLst>
                                    <p:cond delay="0"/>
                                  </p:stCondLst>
                                  <p:childTnLst>
                                    <p:set>
                                      <p:cBhvr>
                                        <p:cTn id="64" dur="1" fill="hold">
                                          <p:stCondLst>
                                            <p:cond delay="0"/>
                                          </p:stCondLst>
                                        </p:cTn>
                                        <p:tgtEl>
                                          <p:spTgt spid="14">
                                            <p:txEl>
                                              <p:pRg st="7" end="7"/>
                                            </p:txEl>
                                          </p:spTgt>
                                        </p:tgtEl>
                                        <p:attrNameLst>
                                          <p:attrName>style.visibility</p:attrName>
                                        </p:attrNameLst>
                                      </p:cBhvr>
                                      <p:to>
                                        <p:strVal val="visible"/>
                                      </p:to>
                                    </p:set>
                                    <p:animEffect transition="in" filter="fade">
                                      <p:cBhvr>
                                        <p:cTn id="65" dur="2000"/>
                                        <p:tgtEl>
                                          <p:spTgt spid="14">
                                            <p:txEl>
                                              <p:pRg st="7" end="7"/>
                                            </p:txEl>
                                          </p:spTgt>
                                        </p:tgtEl>
                                      </p:cBhvr>
                                    </p:animEffect>
                                    <p:anim calcmode="lin" valueType="num">
                                      <p:cBhvr>
                                        <p:cTn id="66" dur="2000" fill="hold"/>
                                        <p:tgtEl>
                                          <p:spTgt spid="14">
                                            <p:txEl>
                                              <p:pRg st="7" end="7"/>
                                            </p:txEl>
                                          </p:spTgt>
                                        </p:tgtEl>
                                        <p:attrNameLst>
                                          <p:attrName>ppt_w</p:attrName>
                                        </p:attrNameLst>
                                      </p:cBhvr>
                                      <p:tavLst>
                                        <p:tav tm="0" fmla="#ppt_w*sin(2.5*pi*$)">
                                          <p:val>
                                            <p:fltVal val="0"/>
                                          </p:val>
                                        </p:tav>
                                        <p:tav tm="100000">
                                          <p:val>
                                            <p:fltVal val="1"/>
                                          </p:val>
                                        </p:tav>
                                      </p:tavLst>
                                    </p:anim>
                                    <p:anim calcmode="lin" valueType="num">
                                      <p:cBhvr>
                                        <p:cTn id="67" dur="2000" fill="hold"/>
                                        <p:tgtEl>
                                          <p:spTgt spid="14">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isp">
  <a:themeElements>
    <a:clrScheme name="أخضر">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Wisp</Template>
  <TotalTime>2141</TotalTime>
  <Words>2314</Words>
  <Application>Microsoft Office PowerPoint</Application>
  <PresentationFormat>Affichage à l'écran (4:3)</PresentationFormat>
  <Paragraphs>516</Paragraphs>
  <Slides>34</Slides>
  <Notes>12</Notes>
  <HiddenSlides>0</HiddenSlides>
  <MMClips>0</MMClips>
  <ScaleCrop>false</ScaleCrop>
  <HeadingPairs>
    <vt:vector size="4" baseType="variant">
      <vt:variant>
        <vt:lpstr>Thème</vt:lpstr>
      </vt:variant>
      <vt:variant>
        <vt:i4>2</vt:i4>
      </vt:variant>
      <vt:variant>
        <vt:lpstr>Titres des diapositives</vt:lpstr>
      </vt:variant>
      <vt:variant>
        <vt:i4>34</vt:i4>
      </vt:variant>
    </vt:vector>
  </HeadingPairs>
  <TitlesOfParts>
    <vt:vector size="36" baseType="lpstr">
      <vt:lpstr>سمة Office</vt:lpstr>
      <vt:lpstr>Wisp</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CHOUAIB-DJ</dc:creator>
  <cp:lastModifiedBy>test testmoi</cp:lastModifiedBy>
  <cp:revision>217</cp:revision>
  <dcterms:created xsi:type="dcterms:W3CDTF">2014-04-04T09:35:38Z</dcterms:created>
  <dcterms:modified xsi:type="dcterms:W3CDTF">2015-06-15T06:12:28Z</dcterms:modified>
</cp:coreProperties>
</file>